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9" r:id="rId4"/>
    <p:sldId id="312" r:id="rId5"/>
    <p:sldId id="325" r:id="rId6"/>
    <p:sldId id="321" r:id="rId7"/>
    <p:sldId id="323" r:id="rId8"/>
    <p:sldId id="322" r:id="rId9"/>
    <p:sldId id="324" r:id="rId10"/>
    <p:sldId id="316" r:id="rId11"/>
    <p:sldId id="319" r:id="rId12"/>
    <p:sldId id="281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729E"/>
    <a:srgbClr val="254275"/>
    <a:srgbClr val="EAC893"/>
    <a:srgbClr val="2D508F"/>
    <a:srgbClr val="223C6C"/>
    <a:srgbClr val="27457B"/>
    <a:srgbClr val="EEB500"/>
    <a:srgbClr val="F3DFBF"/>
    <a:srgbClr val="FFFDF7"/>
    <a:srgbClr val="FFF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4" y="472"/>
      </p:cViewPr>
      <p:guideLst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A083A40-98DB-4EE3-8C39-83EA736C3F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F39F748-BB29-47FE-BA73-AF6C909A98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DC38-F4A6-44EF-BA7E-E7F4FA8B894A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83D122-BCA6-4710-9568-D530269EC4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C49955-13DC-47B8-8C29-F6DB24ABFA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4406C-0F59-4BCB-906C-0D408513E6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529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67943-6E59-4B28-8967-C2AE50B2ABA5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152A2-CAFF-42E1-8099-E11F350043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12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86D4D439-C970-4C38-B6B0-A05CFED9717D}"/>
              </a:ext>
            </a:extLst>
          </p:cNvPr>
          <p:cNvSpPr txBox="1"/>
          <p:nvPr userDrawn="1"/>
        </p:nvSpPr>
        <p:spPr>
          <a:xfrm>
            <a:off x="3765102" y="708968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模板作者：夏卓昭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M" panose="00020600040101010101" pitchFamily="18" charset="-122"/>
            </a:endParaRPr>
          </a:p>
          <a:p>
            <a:pPr algn="ctr"/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西南石油大学超算与并行计算团队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M" panose="00020600040101010101" pitchFamily="18" charset="-122"/>
            </a:endParaRPr>
          </a:p>
          <a:p>
            <a:pPr algn="ctr"/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202031061299</a:t>
            </a:r>
          </a:p>
          <a:p>
            <a:pPr algn="ctr"/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2021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年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1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月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25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日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4F4C7AD-CD9E-4C16-9C80-8F71CCA97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5219" r="5556" b="28914"/>
          <a:stretch/>
        </p:blipFill>
        <p:spPr>
          <a:xfrm>
            <a:off x="0" y="0"/>
            <a:ext cx="12192000" cy="484979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AE4D991-370A-420C-9D2F-052400F3B41C}"/>
              </a:ext>
            </a:extLst>
          </p:cNvPr>
          <p:cNvSpPr/>
          <p:nvPr userDrawn="1"/>
        </p:nvSpPr>
        <p:spPr>
          <a:xfrm>
            <a:off x="0" y="-1"/>
            <a:ext cx="12192000" cy="48497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85000"/>
                </a:schemeClr>
              </a:gs>
              <a:gs pos="100000">
                <a:schemeClr val="accent1">
                  <a:lumMod val="50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F4AC9B8-EE9D-4CB2-B6FA-389B553B5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2946399"/>
            <a:ext cx="9458960" cy="101060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A2663DD-6B0C-4100-B181-141F359DB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120" y="4104957"/>
            <a:ext cx="9144000" cy="44735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916BA3-F092-4D91-A7B1-A7EB196D4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A18A-D00B-4ED0-A9E0-4D47D2B735E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692E51-EC3E-4BAC-AF2C-2A82E8D5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D99090-2681-493B-929F-1E679776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3DA7-CA75-4618-97AC-BE025D0F35B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025BF4B-7D98-4E0C-8B68-A1CA77F4256A}"/>
              </a:ext>
            </a:extLst>
          </p:cNvPr>
          <p:cNvCxnSpPr/>
          <p:nvPr userDrawn="1"/>
        </p:nvCxnSpPr>
        <p:spPr>
          <a:xfrm>
            <a:off x="0" y="4849792"/>
            <a:ext cx="12192000" cy="0"/>
          </a:xfrm>
          <a:prstGeom prst="line">
            <a:avLst/>
          </a:prstGeom>
          <a:ln w="127000">
            <a:solidFill>
              <a:srgbClr val="EAC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3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CA0EBE-EA22-426E-9BA0-98110136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A18A-D00B-4ED0-A9E0-4D47D2B735E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8B48EB3-62C7-4A92-96F4-B77378EE9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312892-EB79-4FA5-AB9C-1D2601A5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3DA7-CA75-4618-97AC-BE025D0F3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6E45D4-793F-4920-8395-8F90FB1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A18A-D00B-4ED0-A9E0-4D47D2B735E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9042A8-2306-4438-9490-1878418C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6B5CBB-ABFC-47A1-8966-43169B11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3DA7-CA75-4618-97AC-BE025D0F35B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986B2-945D-4579-8293-002BB3D15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543403" y="316922"/>
            <a:ext cx="3103880" cy="756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B7AF0F-A511-47BE-A8C3-DFF5AF22D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t="28517" r="22934" b="34183"/>
          <a:stretch/>
        </p:blipFill>
        <p:spPr>
          <a:xfrm>
            <a:off x="4242817" y="3827720"/>
            <a:ext cx="7949184" cy="33346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193BC4E-F277-473A-B4F3-2F36E74FD479}"/>
              </a:ext>
            </a:extLst>
          </p:cNvPr>
          <p:cNvSpPr/>
          <p:nvPr userDrawn="1"/>
        </p:nvSpPr>
        <p:spPr>
          <a:xfrm>
            <a:off x="914400" y="0"/>
            <a:ext cx="3328416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6F1F281-6947-48EE-B586-2CFD61B20C28}"/>
              </a:ext>
            </a:extLst>
          </p:cNvPr>
          <p:cNvGrpSpPr/>
          <p:nvPr userDrawn="1"/>
        </p:nvGrpSpPr>
        <p:grpSpPr>
          <a:xfrm>
            <a:off x="1069557" y="2321004"/>
            <a:ext cx="2578260" cy="4021923"/>
            <a:chOff x="1069557" y="2321004"/>
            <a:chExt cx="2578260" cy="4021923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DFF27D4-5836-48A5-8723-5505A51B91CA}"/>
                </a:ext>
              </a:extLst>
            </p:cNvPr>
            <p:cNvSpPr txBox="1"/>
            <p:nvPr/>
          </p:nvSpPr>
          <p:spPr>
            <a:xfrm>
              <a:off x="1069557" y="2321004"/>
              <a:ext cx="257826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6000" b="1" dirty="0">
                  <a:gradFill>
                    <a:gsLst>
                      <a:gs pos="0">
                        <a:srgbClr val="F3DFBF"/>
                      </a:gs>
                      <a:gs pos="77000">
                        <a:srgbClr val="FFFDF7"/>
                      </a:gs>
                    </a:gsLst>
                    <a:lin ang="16200000" scaled="0"/>
                  </a:gradFill>
                  <a:latin typeface="黑体" panose="02010609060101010101" pitchFamily="49" charset="-122"/>
                  <a:ea typeface="黑体" panose="02010609060101010101" pitchFamily="49" charset="-122"/>
                </a:rPr>
                <a:t>目</a:t>
              </a:r>
              <a:endParaRPr lang="en-US" altLang="zh-CN" sz="6000" b="1" dirty="0">
                <a:gradFill>
                  <a:gsLst>
                    <a:gs pos="0">
                      <a:srgbClr val="F3DFBF"/>
                    </a:gs>
                    <a:gs pos="77000">
                      <a:srgbClr val="FFFDF7"/>
                    </a:gs>
                  </a:gsLst>
                  <a:lin ang="16200000" scaled="0"/>
                </a:gra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6000" b="1" dirty="0">
                  <a:gradFill>
                    <a:gsLst>
                      <a:gs pos="0">
                        <a:srgbClr val="F3DFBF"/>
                      </a:gs>
                      <a:gs pos="77000">
                        <a:srgbClr val="FFFDF7"/>
                      </a:gs>
                    </a:gsLst>
                    <a:lin ang="16200000" scaled="0"/>
                  </a:gradFill>
                  <a:latin typeface="黑体" panose="02010609060101010101" pitchFamily="49" charset="-122"/>
                  <a:ea typeface="黑体" panose="02010609060101010101" pitchFamily="49" charset="-122"/>
                </a:rPr>
                <a:t>录</a:t>
              </a:r>
              <a:endParaRPr lang="en-US" altLang="zh-CN" sz="6000" b="1" dirty="0">
                <a:gradFill>
                  <a:gsLst>
                    <a:gs pos="0">
                      <a:srgbClr val="F3DFBF"/>
                    </a:gs>
                    <a:gs pos="77000">
                      <a:srgbClr val="FFFDF7"/>
                    </a:gs>
                  </a:gsLst>
                  <a:lin ang="16200000" scaled="0"/>
                </a:gra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C86A1B1-398A-4CC2-BF0F-A13A031367CE}"/>
                </a:ext>
              </a:extLst>
            </p:cNvPr>
            <p:cNvSpPr txBox="1"/>
            <p:nvPr/>
          </p:nvSpPr>
          <p:spPr>
            <a:xfrm>
              <a:off x="2411159" y="2575904"/>
              <a:ext cx="800219" cy="376702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2200" b="1" dirty="0">
                  <a:gradFill>
                    <a:gsLst>
                      <a:gs pos="0">
                        <a:srgbClr val="F3DFBF"/>
                      </a:gs>
                      <a:gs pos="77000">
                        <a:srgbClr val="FFFDF7"/>
                      </a:gs>
                    </a:gsLst>
                    <a:lin ang="16200000" scaled="0"/>
                  </a:gradFill>
                  <a:latin typeface="+mn-ea"/>
                </a:rPr>
                <a:t>CONTENTS</a:t>
              </a:r>
              <a:endParaRPr lang="zh-CN" altLang="en-US" sz="2200" b="1" dirty="0">
                <a:gradFill>
                  <a:gsLst>
                    <a:gs pos="0">
                      <a:srgbClr val="F3DFBF"/>
                    </a:gs>
                    <a:gs pos="77000">
                      <a:srgbClr val="FFFDF7"/>
                    </a:gs>
                  </a:gsLst>
                  <a:lin ang="16200000" scaled="0"/>
                </a:gradFill>
                <a:latin typeface="+mn-ea"/>
              </a:endParaRPr>
            </a:p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30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5489EC-3930-4F89-8D09-034763FFF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14" y="1134331"/>
            <a:ext cx="10848986" cy="4958198"/>
          </a:xfrm>
        </p:spPr>
        <p:txBody>
          <a:bodyPr/>
          <a:lstStyle>
            <a:lvl1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  <a:lvl2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2pPr>
            <a:lvl3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3pPr>
            <a:lvl4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4pPr>
            <a:lvl5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CCD691-23CE-443B-A1E6-A09F19C5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A18A-D00B-4ED0-A9E0-4D47D2B735E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DBF6D1-F63B-4F8E-A85C-D648100B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554823-E18F-4EA7-B41B-C2D11493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3DA7-CA75-4618-97AC-BE025D0F35B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梯形 6">
            <a:extLst>
              <a:ext uri="{FF2B5EF4-FFF2-40B4-BE49-F238E27FC236}">
                <a16:creationId xmlns:a16="http://schemas.microsoft.com/office/drawing/2014/main" id="{A9339F2B-A2FC-4130-BC4D-D37DE4E65D01}"/>
              </a:ext>
            </a:extLst>
          </p:cNvPr>
          <p:cNvSpPr/>
          <p:nvPr userDrawn="1"/>
        </p:nvSpPr>
        <p:spPr>
          <a:xfrm>
            <a:off x="0" y="6421119"/>
            <a:ext cx="12192000" cy="437217"/>
          </a:xfrm>
          <a:prstGeom prst="trapezoid">
            <a:avLst>
              <a:gd name="adj" fmla="val 0"/>
            </a:avLst>
          </a:prstGeom>
          <a:solidFill>
            <a:srgbClr val="27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梯形 7">
            <a:extLst>
              <a:ext uri="{FF2B5EF4-FFF2-40B4-BE49-F238E27FC236}">
                <a16:creationId xmlns:a16="http://schemas.microsoft.com/office/drawing/2014/main" id="{0A4DFBD1-23B8-42A7-8C4D-BDDA65D83E9A}"/>
              </a:ext>
            </a:extLst>
          </p:cNvPr>
          <p:cNvSpPr/>
          <p:nvPr userDrawn="1"/>
        </p:nvSpPr>
        <p:spPr>
          <a:xfrm>
            <a:off x="0" y="0"/>
            <a:ext cx="4430707" cy="765470"/>
          </a:xfrm>
          <a:prstGeom prst="trapezoid">
            <a:avLst>
              <a:gd name="adj" fmla="val 0"/>
            </a:avLst>
          </a:prstGeom>
          <a:solidFill>
            <a:srgbClr val="27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id="{1308217E-DD7C-44CF-9994-E5D99917A2DA}"/>
              </a:ext>
            </a:extLst>
          </p:cNvPr>
          <p:cNvSpPr/>
          <p:nvPr userDrawn="1"/>
        </p:nvSpPr>
        <p:spPr>
          <a:xfrm>
            <a:off x="838200" y="0"/>
            <a:ext cx="7315200" cy="765470"/>
          </a:xfrm>
          <a:prstGeom prst="trapezoid">
            <a:avLst>
              <a:gd name="adj" fmla="val 46237"/>
            </a:avLst>
          </a:prstGeom>
          <a:solidFill>
            <a:srgbClr val="27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E37CDD4-3EBF-4112-B07B-58EF4E6E18B9}"/>
              </a:ext>
            </a:extLst>
          </p:cNvPr>
          <p:cNvCxnSpPr/>
          <p:nvPr userDrawn="1"/>
        </p:nvCxnSpPr>
        <p:spPr>
          <a:xfrm>
            <a:off x="0" y="765472"/>
            <a:ext cx="12192000" cy="0"/>
          </a:xfrm>
          <a:prstGeom prst="line">
            <a:avLst/>
          </a:prstGeom>
          <a:ln w="127000">
            <a:solidFill>
              <a:srgbClr val="EAC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4DBF1CA-EF6F-42A1-88C2-44E83E46F772}"/>
              </a:ext>
            </a:extLst>
          </p:cNvPr>
          <p:cNvCxnSpPr/>
          <p:nvPr userDrawn="1"/>
        </p:nvCxnSpPr>
        <p:spPr>
          <a:xfrm>
            <a:off x="0" y="6373791"/>
            <a:ext cx="12192000" cy="0"/>
          </a:xfrm>
          <a:prstGeom prst="line">
            <a:avLst/>
          </a:prstGeom>
          <a:ln w="127000">
            <a:solidFill>
              <a:srgbClr val="EAC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65098E7C-8B87-41D1-BB92-9506D84A4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88" y="6497835"/>
            <a:ext cx="1706880" cy="3081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DDA2C8B-7E82-4D14-9146-7C075FC0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24" y="6491967"/>
            <a:ext cx="1706880" cy="320131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A83D8FD0-EF58-45B4-B039-1DD3C747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14" y="57404"/>
            <a:ext cx="5337186" cy="601683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60B8044-2087-405B-8011-97C8BE5D8E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752639" y="28792"/>
            <a:ext cx="2702761" cy="6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梯形 14">
            <a:extLst>
              <a:ext uri="{FF2B5EF4-FFF2-40B4-BE49-F238E27FC236}">
                <a16:creationId xmlns:a16="http://schemas.microsoft.com/office/drawing/2014/main" id="{A5285146-5064-481B-AD82-010EB7029B16}"/>
              </a:ext>
            </a:extLst>
          </p:cNvPr>
          <p:cNvSpPr/>
          <p:nvPr userDrawn="1"/>
        </p:nvSpPr>
        <p:spPr>
          <a:xfrm>
            <a:off x="0" y="6421119"/>
            <a:ext cx="12192000" cy="437217"/>
          </a:xfrm>
          <a:prstGeom prst="trapezoid">
            <a:avLst>
              <a:gd name="adj" fmla="val 0"/>
            </a:avLst>
          </a:prstGeom>
          <a:solidFill>
            <a:srgbClr val="27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梯形 12">
            <a:extLst>
              <a:ext uri="{FF2B5EF4-FFF2-40B4-BE49-F238E27FC236}">
                <a16:creationId xmlns:a16="http://schemas.microsoft.com/office/drawing/2014/main" id="{4EF64A31-EA22-489B-BD60-99B48E184638}"/>
              </a:ext>
            </a:extLst>
          </p:cNvPr>
          <p:cNvSpPr/>
          <p:nvPr userDrawn="1"/>
        </p:nvSpPr>
        <p:spPr>
          <a:xfrm>
            <a:off x="0" y="0"/>
            <a:ext cx="4430707" cy="765470"/>
          </a:xfrm>
          <a:prstGeom prst="trapezoid">
            <a:avLst>
              <a:gd name="adj" fmla="val 0"/>
            </a:avLst>
          </a:prstGeom>
          <a:solidFill>
            <a:srgbClr val="27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8EB273-ABEC-4A78-9DCE-085620970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44691"/>
            <a:ext cx="6172200" cy="47163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9FC138-0970-4B54-A961-96E52D06A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814" y="1144691"/>
            <a:ext cx="4267211" cy="472429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lang="zh-CN" altLang="en-US" sz="2800" kern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634DBDC0-468A-48F4-945C-D7705E6CE637}"/>
              </a:ext>
            </a:extLst>
          </p:cNvPr>
          <p:cNvSpPr/>
          <p:nvPr userDrawn="1"/>
        </p:nvSpPr>
        <p:spPr>
          <a:xfrm>
            <a:off x="838200" y="0"/>
            <a:ext cx="7315200" cy="765470"/>
          </a:xfrm>
          <a:prstGeom prst="trapezoid">
            <a:avLst>
              <a:gd name="adj" fmla="val 46237"/>
            </a:avLst>
          </a:prstGeom>
          <a:solidFill>
            <a:srgbClr val="27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4718A4C-7880-4AA5-98C0-B9AAC7FC5D48}"/>
              </a:ext>
            </a:extLst>
          </p:cNvPr>
          <p:cNvCxnSpPr/>
          <p:nvPr userDrawn="1"/>
        </p:nvCxnSpPr>
        <p:spPr>
          <a:xfrm>
            <a:off x="0" y="765472"/>
            <a:ext cx="12192000" cy="0"/>
          </a:xfrm>
          <a:prstGeom prst="line">
            <a:avLst/>
          </a:prstGeom>
          <a:ln w="127000">
            <a:solidFill>
              <a:srgbClr val="EAC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141F825E-C85A-48C8-8C59-99F67B73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14" y="57404"/>
            <a:ext cx="5337186" cy="601683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284D525-B518-4610-9352-0585A6BC0F73}"/>
              </a:ext>
            </a:extLst>
          </p:cNvPr>
          <p:cNvCxnSpPr/>
          <p:nvPr userDrawn="1"/>
        </p:nvCxnSpPr>
        <p:spPr>
          <a:xfrm>
            <a:off x="0" y="6373791"/>
            <a:ext cx="12192000" cy="0"/>
          </a:xfrm>
          <a:prstGeom prst="line">
            <a:avLst/>
          </a:prstGeom>
          <a:ln w="127000">
            <a:solidFill>
              <a:srgbClr val="EAC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C507BB6E-567E-45C4-BC3C-C9BE11549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88" y="6497835"/>
            <a:ext cx="1706880" cy="3081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E74DA12-6CBD-494E-8749-2949E64D7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24" y="6491967"/>
            <a:ext cx="1706880" cy="3201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48983D5-7E66-4254-8280-1DEBF9F145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752639" y="28792"/>
            <a:ext cx="2702761" cy="65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E333955A-ADA6-4AF0-9943-3C8226E4E95C}"/>
              </a:ext>
            </a:extLst>
          </p:cNvPr>
          <p:cNvSpPr txBox="1"/>
          <p:nvPr userDrawn="1"/>
        </p:nvSpPr>
        <p:spPr>
          <a:xfrm>
            <a:off x="4058052" y="3027939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模板作者：夏卓昭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M" panose="00020600040101010101" pitchFamily="18" charset="-122"/>
            </a:endParaRPr>
          </a:p>
          <a:p>
            <a:pPr algn="ctr"/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西南石油大学超算与并行计算团队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M" panose="00020600040101010101" pitchFamily="18" charset="-122"/>
            </a:endParaRPr>
          </a:p>
          <a:p>
            <a:pPr algn="ctr"/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202031061299</a:t>
            </a:r>
          </a:p>
          <a:p>
            <a:pPr algn="ctr"/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2021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年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1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月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25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日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7C77869-4085-454C-BF6B-FCFA43BB5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3288" b="30702"/>
          <a:stretch/>
        </p:blipFill>
        <p:spPr>
          <a:xfrm>
            <a:off x="0" y="-1"/>
            <a:ext cx="9042789" cy="6858001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D1BAF40-50F1-43FE-9395-CA5B6195D4F1}"/>
              </a:ext>
            </a:extLst>
          </p:cNvPr>
          <p:cNvSpPr/>
          <p:nvPr userDrawn="1"/>
        </p:nvSpPr>
        <p:spPr>
          <a:xfrm>
            <a:off x="675190" y="1142640"/>
            <a:ext cx="10841620" cy="5378149"/>
          </a:xfrm>
          <a:prstGeom prst="roundRect">
            <a:avLst>
              <a:gd name="adj" fmla="val 427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E1FC5528-C5B5-405F-BF3A-328B552D9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13" y="1282823"/>
            <a:ext cx="10376353" cy="4832227"/>
          </a:xfrm>
        </p:spPr>
        <p:txBody>
          <a:bodyPr/>
          <a:lstStyle>
            <a:lvl1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  <a:lvl2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2pPr>
            <a:lvl3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3pPr>
            <a:lvl4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4pPr>
            <a:lvl5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F1459E06-B497-46D2-ADB2-6F24D5F5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90" y="167609"/>
            <a:ext cx="6939987" cy="687436"/>
          </a:xfrm>
        </p:spPr>
        <p:txBody>
          <a:bodyPr/>
          <a:lstStyle>
            <a:lvl1pPr algn="l"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77EE19-46DC-4071-A316-409F018DA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2"/>
          <a:stretch/>
        </p:blipFill>
        <p:spPr>
          <a:xfrm>
            <a:off x="677183" y="6236676"/>
            <a:ext cx="10839627" cy="2965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199CD2-786C-4591-831A-267689233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921327" y="136525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D0DF47-C2B8-414A-B26E-D2BC6BC73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3288" b="30702"/>
          <a:stretch/>
        </p:blipFill>
        <p:spPr>
          <a:xfrm>
            <a:off x="0" y="-1"/>
            <a:ext cx="9042789" cy="6858001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D1BAF40-50F1-43FE-9395-CA5B6195D4F1}"/>
              </a:ext>
            </a:extLst>
          </p:cNvPr>
          <p:cNvSpPr/>
          <p:nvPr userDrawn="1"/>
        </p:nvSpPr>
        <p:spPr>
          <a:xfrm>
            <a:off x="0" y="1859280"/>
            <a:ext cx="12192000" cy="32004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E1FC5528-C5B5-405F-BF3A-328B552D9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13" y="2019590"/>
            <a:ext cx="10376353" cy="2603210"/>
          </a:xfrm>
        </p:spPr>
        <p:txBody>
          <a:bodyPr/>
          <a:lstStyle>
            <a:lvl1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  <a:lvl2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2pPr>
            <a:lvl3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3pPr>
            <a:lvl4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4pPr>
            <a:lvl5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D267B43A-DB06-4B75-B480-0B2831E1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90" y="167609"/>
            <a:ext cx="6939987" cy="687436"/>
          </a:xfrm>
        </p:spPr>
        <p:txBody>
          <a:bodyPr/>
          <a:lstStyle>
            <a:lvl1pPr algn="l"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E5BF7E-0D4D-4739-9010-184DA66480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8"/>
          <a:stretch/>
        </p:blipFill>
        <p:spPr>
          <a:xfrm>
            <a:off x="0" y="4783110"/>
            <a:ext cx="12192000" cy="2765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F38C87-443D-47CA-9F20-2F15C8BF0C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921327" y="136525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0B9537D-60CF-4C8C-967E-5764B24A4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3288" b="30702"/>
          <a:stretch/>
        </p:blipFill>
        <p:spPr>
          <a:xfrm>
            <a:off x="0" y="-1"/>
            <a:ext cx="9042789" cy="6858001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19E4D1-D309-4D26-86D3-ED8E2325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A18A-D00B-4ED0-A9E0-4D47D2B735E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ACD584-FCEA-40E0-B731-662E64CC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A9B78-5F82-4738-B7F4-ED69268A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3DA7-CA75-4618-97AC-BE025D0F35B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A634E83-0846-4695-9840-4FE9B5CCCF3F}"/>
              </a:ext>
            </a:extLst>
          </p:cNvPr>
          <p:cNvSpPr/>
          <p:nvPr userDrawn="1"/>
        </p:nvSpPr>
        <p:spPr>
          <a:xfrm>
            <a:off x="684796" y="1273216"/>
            <a:ext cx="5206678" cy="4906030"/>
          </a:xfrm>
          <a:prstGeom prst="roundRect">
            <a:avLst>
              <a:gd name="adj" fmla="val 402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704844-AB96-4A65-A787-3047441EF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5814"/>
            <a:ext cx="4899868" cy="4441262"/>
          </a:xfrm>
        </p:spPr>
        <p:txBody>
          <a:bodyPr/>
          <a:lstStyle>
            <a:lvl1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  <a:lvl2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2pPr>
            <a:lvl3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3pPr>
            <a:lvl4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4pPr>
            <a:lvl5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BC14E4B-07A2-4DCA-ADFC-38179050CF3B}"/>
              </a:ext>
            </a:extLst>
          </p:cNvPr>
          <p:cNvSpPr/>
          <p:nvPr userDrawn="1"/>
        </p:nvSpPr>
        <p:spPr>
          <a:xfrm>
            <a:off x="6300528" y="1273216"/>
            <a:ext cx="5206678" cy="4906030"/>
          </a:xfrm>
          <a:prstGeom prst="roundRect">
            <a:avLst>
              <a:gd name="adj" fmla="val 402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C3BEA391-07B3-46AB-B613-D3D53DE88E6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53932" y="1365813"/>
            <a:ext cx="4899868" cy="4441263"/>
          </a:xfrm>
        </p:spPr>
        <p:txBody>
          <a:bodyPr/>
          <a:lstStyle>
            <a:lvl1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  <a:lvl2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2pPr>
            <a:lvl3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3pPr>
            <a:lvl4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4pPr>
            <a:lvl5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8DD1AF04-8CE6-4E1F-97FB-34B950682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90" y="167609"/>
            <a:ext cx="6939987" cy="687436"/>
          </a:xfrm>
        </p:spPr>
        <p:txBody>
          <a:bodyPr/>
          <a:lstStyle>
            <a:lvl1pPr algn="l"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DC7542-7B2D-415F-ACF8-1F31B58C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4"/>
          <a:stretch/>
        </p:blipFill>
        <p:spPr>
          <a:xfrm>
            <a:off x="685038" y="5943600"/>
            <a:ext cx="5206435" cy="2373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ED32B5-3346-4416-AB1B-E439CA19B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4"/>
          <a:stretch/>
        </p:blipFill>
        <p:spPr>
          <a:xfrm>
            <a:off x="6300648" y="5943599"/>
            <a:ext cx="5206435" cy="2373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55FE5E6-FC06-4BA1-8064-12D6E2366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921327" y="136525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0B9537D-60CF-4C8C-967E-5764B24A4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3288" b="30702"/>
          <a:stretch/>
        </p:blipFill>
        <p:spPr>
          <a:xfrm>
            <a:off x="0" y="-1"/>
            <a:ext cx="9042789" cy="6858001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19E4D1-D309-4D26-86D3-ED8E2325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A18A-D00B-4ED0-A9E0-4D47D2B735E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ACD584-FCEA-40E0-B731-662E64CC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A9B78-5F82-4738-B7F4-ED69268A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3DA7-CA75-4618-97AC-BE025D0F35B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A634E83-0846-4695-9840-4FE9B5CCCF3F}"/>
              </a:ext>
            </a:extLst>
          </p:cNvPr>
          <p:cNvSpPr/>
          <p:nvPr userDrawn="1"/>
        </p:nvSpPr>
        <p:spPr>
          <a:xfrm>
            <a:off x="684796" y="1400538"/>
            <a:ext cx="5206678" cy="4778708"/>
          </a:xfrm>
          <a:prstGeom prst="roundRect">
            <a:avLst>
              <a:gd name="adj" fmla="val 402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704844-AB96-4A65-A787-3047441EF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4701"/>
            <a:ext cx="4899868" cy="4004313"/>
          </a:xfrm>
        </p:spPr>
        <p:txBody>
          <a:bodyPr/>
          <a:lstStyle>
            <a:lvl1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  <a:lvl2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2pPr>
            <a:lvl3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3pPr>
            <a:lvl4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4pPr>
            <a:lvl5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BC14E4B-07A2-4DCA-ADFC-38179050CF3B}"/>
              </a:ext>
            </a:extLst>
          </p:cNvPr>
          <p:cNvSpPr/>
          <p:nvPr userDrawn="1"/>
        </p:nvSpPr>
        <p:spPr>
          <a:xfrm>
            <a:off x="6300528" y="1400538"/>
            <a:ext cx="5206678" cy="4778707"/>
          </a:xfrm>
          <a:prstGeom prst="roundRect">
            <a:avLst>
              <a:gd name="adj" fmla="val 402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C3BEA391-07B3-46AB-B613-D3D53DE88E6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53932" y="1824702"/>
            <a:ext cx="4899868" cy="4004312"/>
          </a:xfrm>
        </p:spPr>
        <p:txBody>
          <a:bodyPr/>
          <a:lstStyle>
            <a:lvl1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  <a:lvl2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2pPr>
            <a:lvl3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3pPr>
            <a:lvl4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4pPr>
            <a:lvl5pPr>
              <a:buNone/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B7F0F088-8C22-4F2B-B136-9D0202B22EE5}"/>
              </a:ext>
            </a:extLst>
          </p:cNvPr>
          <p:cNvSpPr/>
          <p:nvPr userDrawn="1"/>
        </p:nvSpPr>
        <p:spPr>
          <a:xfrm>
            <a:off x="1945965" y="1074234"/>
            <a:ext cx="2684340" cy="650803"/>
          </a:xfrm>
          <a:prstGeom prst="roundRect">
            <a:avLst>
              <a:gd name="adj" fmla="val 50000"/>
            </a:avLst>
          </a:prstGeom>
          <a:solidFill>
            <a:srgbClr val="2D508F"/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4CF1B9A-8E93-40C2-ADAA-99B965194FE3}"/>
              </a:ext>
            </a:extLst>
          </p:cNvPr>
          <p:cNvSpPr/>
          <p:nvPr userDrawn="1"/>
        </p:nvSpPr>
        <p:spPr>
          <a:xfrm>
            <a:off x="7561696" y="1074234"/>
            <a:ext cx="2684340" cy="650803"/>
          </a:xfrm>
          <a:prstGeom prst="roundRect">
            <a:avLst>
              <a:gd name="adj" fmla="val 50000"/>
            </a:avLst>
          </a:prstGeom>
          <a:solidFill>
            <a:srgbClr val="2D508F"/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占位符 2">
            <a:extLst>
              <a:ext uri="{FF2B5EF4-FFF2-40B4-BE49-F238E27FC236}">
                <a16:creationId xmlns:a16="http://schemas.microsoft.com/office/drawing/2014/main" id="{69471EDE-9462-438F-9097-B7B0E2E7AA0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05032" y="1173898"/>
            <a:ext cx="2112326" cy="43655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小标题小标题</a:t>
            </a:r>
          </a:p>
        </p:txBody>
      </p:sp>
      <p:sp>
        <p:nvSpPr>
          <p:cNvPr id="27" name="文本占位符 2">
            <a:extLst>
              <a:ext uri="{FF2B5EF4-FFF2-40B4-BE49-F238E27FC236}">
                <a16:creationId xmlns:a16="http://schemas.microsoft.com/office/drawing/2014/main" id="{6E01A84D-FEB2-4169-A454-8BD35EE720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847703" y="1173898"/>
            <a:ext cx="2112326" cy="43655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小标题小标题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96CBCE18-9259-4433-999A-A532101E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90" y="167609"/>
            <a:ext cx="6939987" cy="687436"/>
          </a:xfrm>
        </p:spPr>
        <p:txBody>
          <a:bodyPr/>
          <a:lstStyle>
            <a:lvl1pPr algn="l">
              <a:defRPr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499E34-E6FC-4399-8024-B011B93DD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4"/>
          <a:stretch/>
        </p:blipFill>
        <p:spPr>
          <a:xfrm>
            <a:off x="685038" y="5943600"/>
            <a:ext cx="5206435" cy="2373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C3A4030-0FED-4066-BF46-5BC7042A0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4"/>
          <a:stretch/>
        </p:blipFill>
        <p:spPr>
          <a:xfrm>
            <a:off x="6300648" y="5943599"/>
            <a:ext cx="5206435" cy="2373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F3FD996-9D73-4F2F-95CC-089365D889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921327" y="136525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CA0EBE-EA22-426E-9BA0-98110136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DA18A-D00B-4ED0-A9E0-4D47D2B735E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8B48EB3-62C7-4A92-96F4-B77378EE9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312892-EB79-4FA5-AB9C-1D2601A5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C3DA7-CA75-4618-97AC-BE025D0F35B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01FDEF-515D-40BD-9704-A2BC30724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3288" b="30702"/>
          <a:stretch/>
        </p:blipFill>
        <p:spPr>
          <a:xfrm>
            <a:off x="0" y="-1"/>
            <a:ext cx="9042789" cy="68580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0678A2-0E88-4526-B3E2-8FFD9B062E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921327" y="136525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2ECDCE-319C-4445-B6EA-459FBAC9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54A7EF-FD2B-437B-B2FB-054085B73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AA2BFC-FE88-4D9A-A830-6A29B05AF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A18A-D00B-4ED0-A9E0-4D47D2B735E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760371-5F0B-4963-AC96-1E3F90075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D519F6-886E-4D22-B926-65728E73F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C3DA7-CA75-4618-97AC-BE025D0F3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5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6" r:id="rId4"/>
    <p:sldLayoutId id="2147483661" r:id="rId5"/>
    <p:sldLayoutId id="2147483662" r:id="rId6"/>
    <p:sldLayoutId id="2147483652" r:id="rId7"/>
    <p:sldLayoutId id="2147483663" r:id="rId8"/>
    <p:sldLayoutId id="2147483665" r:id="rId9"/>
    <p:sldLayoutId id="2147483655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9D715-1EC4-4F66-A746-0CED0E025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59" y="3022739"/>
            <a:ext cx="11888143" cy="16256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请输入标题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E13A18-272C-489F-A2BA-1B401A57FFA5}"/>
              </a:ext>
            </a:extLst>
          </p:cNvPr>
          <p:cNvSpPr/>
          <p:nvPr/>
        </p:nvSpPr>
        <p:spPr>
          <a:xfrm>
            <a:off x="470408" y="5635848"/>
            <a:ext cx="177800" cy="589280"/>
          </a:xfrm>
          <a:prstGeom prst="rect">
            <a:avLst/>
          </a:prstGeom>
          <a:solidFill>
            <a:srgbClr val="2E7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48A154F-E678-4E23-9251-CA195EFA042A}"/>
              </a:ext>
            </a:extLst>
          </p:cNvPr>
          <p:cNvSpPr txBox="1"/>
          <p:nvPr/>
        </p:nvSpPr>
        <p:spPr>
          <a:xfrm>
            <a:off x="727794" y="5519335"/>
            <a:ext cx="310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汇报人：</a:t>
            </a:r>
            <a:endParaRPr lang="en-US" altLang="zh-CN" sz="2400" dirty="0">
              <a:solidFill>
                <a:srgbClr val="2E73B3"/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M" panose="00020600040101010101" pitchFamily="18" charset="-122"/>
            </a:endParaRPr>
          </a:p>
          <a:p>
            <a:r>
              <a:rPr lang="en-US" altLang="zh-CN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2023</a:t>
            </a:r>
            <a:r>
              <a:rPr lang="zh-CN" altLang="en-US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年</a:t>
            </a:r>
            <a:r>
              <a:rPr lang="en-US" altLang="zh-CN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11</a:t>
            </a:r>
            <a:r>
              <a:rPr lang="zh-CN" altLang="en-US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月</a:t>
            </a:r>
            <a:r>
              <a:rPr lang="en-US" altLang="zh-CN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10</a:t>
            </a:r>
            <a:r>
              <a:rPr lang="zh-CN" altLang="en-US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日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75E7F1-39CC-40EE-9A5B-6F202FB62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8636000" y="5594331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0B90132-124C-4C5C-BB36-D13BB7C3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后期项目安排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13157242-5140-5844-E48E-1E07F9AB47C9}"/>
              </a:ext>
            </a:extLst>
          </p:cNvPr>
          <p:cNvSpPr/>
          <p:nvPr/>
        </p:nvSpPr>
        <p:spPr>
          <a:xfrm>
            <a:off x="1549888" y="3309105"/>
            <a:ext cx="225819" cy="239790"/>
          </a:xfrm>
          <a:prstGeom prst="ellipse">
            <a:avLst/>
          </a:prstGeom>
          <a:solidFill>
            <a:srgbClr val="376092"/>
          </a:solidFill>
          <a:ln w="76200"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BD0CDE3-D4DA-68BD-E7D7-7ABE4D9459C5}"/>
              </a:ext>
            </a:extLst>
          </p:cNvPr>
          <p:cNvSpPr/>
          <p:nvPr/>
        </p:nvSpPr>
        <p:spPr>
          <a:xfrm>
            <a:off x="5983090" y="3311323"/>
            <a:ext cx="225819" cy="239790"/>
          </a:xfrm>
          <a:prstGeom prst="ellipse">
            <a:avLst/>
          </a:prstGeom>
          <a:solidFill>
            <a:srgbClr val="376092"/>
          </a:solidFill>
          <a:ln w="76200"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36C50A1-DE4C-8580-0392-C0C94430AE49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 flipV="1">
            <a:off x="6208909" y="3414716"/>
            <a:ext cx="3464655" cy="16502"/>
          </a:xfrm>
          <a:prstGeom prst="line">
            <a:avLst/>
          </a:prstGeom>
          <a:solidFill>
            <a:srgbClr val="376092"/>
          </a:solidFill>
          <a:ln w="76200">
            <a:solidFill>
              <a:srgbClr val="37609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F3C3ACA4-C001-80DC-7D7A-CD218CCBE8B2}"/>
              </a:ext>
            </a:extLst>
          </p:cNvPr>
          <p:cNvSpPr/>
          <p:nvPr/>
        </p:nvSpPr>
        <p:spPr>
          <a:xfrm rot="21153024">
            <a:off x="9672563" y="3264013"/>
            <a:ext cx="237260" cy="270643"/>
          </a:xfrm>
          <a:prstGeom prst="ellipse">
            <a:avLst/>
          </a:prstGeom>
          <a:solidFill>
            <a:srgbClr val="376092"/>
          </a:solidFill>
          <a:ln w="76200"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217742DC-5576-C19D-7BA1-9C239FD15151}"/>
              </a:ext>
            </a:extLst>
          </p:cNvPr>
          <p:cNvSpPr txBox="1"/>
          <p:nvPr/>
        </p:nvSpPr>
        <p:spPr>
          <a:xfrm>
            <a:off x="6797050" y="3770995"/>
            <a:ext cx="4791704" cy="16890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50000"/>
              </a:lnSpc>
              <a:defRPr/>
            </a:pP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2024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-3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endParaRPr lang="en-US" altLang="zh-CN" sz="2400" b="1" kern="0" dirty="0">
              <a:solidFill>
                <a:srgbClr val="37609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进一步压缩优化空间，提高并行化效率。同时将成果用于竞赛</a:t>
            </a:r>
          </a:p>
        </p:txBody>
      </p:sp>
      <p:sp>
        <p:nvSpPr>
          <p:cNvPr id="28" name="文本框 7">
            <a:extLst>
              <a:ext uri="{FF2B5EF4-FFF2-40B4-BE49-F238E27FC236}">
                <a16:creationId xmlns:a16="http://schemas.microsoft.com/office/drawing/2014/main" id="{C3C0F0B5-B36C-864C-9BBC-C531261CF290}"/>
              </a:ext>
            </a:extLst>
          </p:cNvPr>
          <p:cNvSpPr txBox="1"/>
          <p:nvPr/>
        </p:nvSpPr>
        <p:spPr>
          <a:xfrm>
            <a:off x="618608" y="3856146"/>
            <a:ext cx="4350982" cy="1135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50000"/>
              </a:lnSpc>
              <a:defRPr/>
            </a:pP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截止至</a:t>
            </a: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2023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11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endParaRPr lang="en-US" altLang="zh-CN" sz="2400" b="1" kern="0" dirty="0">
              <a:solidFill>
                <a:srgbClr val="37609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已完成代码重写与初步并行化</a:t>
            </a: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52808243-4256-C5FA-FCD1-DDF7C7FCB8CC}"/>
              </a:ext>
            </a:extLst>
          </p:cNvPr>
          <p:cNvSpPr txBox="1"/>
          <p:nvPr/>
        </p:nvSpPr>
        <p:spPr>
          <a:xfrm>
            <a:off x="3158865" y="1319159"/>
            <a:ext cx="6251583" cy="16890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50000"/>
              </a:lnSpc>
              <a:defRPr/>
            </a:pP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2023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-2024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r>
              <a:rPr lang="en-US" altLang="zh-CN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endParaRPr lang="en-US" altLang="zh-CN" sz="2400" b="1" kern="0" dirty="0">
              <a:solidFill>
                <a:srgbClr val="37609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685800">
              <a:lnSpc>
                <a:spcPct val="150000"/>
              </a:lnSpc>
              <a:defRPr/>
            </a:pP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深入理解代码运行机制，尝试更多优化方案并调试，同时对代码中出现的错误进行改正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44C37DA8-0488-D617-B5AB-68B6B05ADC26}"/>
              </a:ext>
            </a:extLst>
          </p:cNvPr>
          <p:cNvCxnSpPr>
            <a:cxnSpLocks/>
            <a:stCxn id="2" idx="6"/>
            <a:endCxn id="6" idx="2"/>
          </p:cNvCxnSpPr>
          <p:nvPr/>
        </p:nvCxnSpPr>
        <p:spPr>
          <a:xfrm>
            <a:off x="1775707" y="3429000"/>
            <a:ext cx="4207383" cy="2218"/>
          </a:xfrm>
          <a:prstGeom prst="line">
            <a:avLst/>
          </a:prstGeom>
          <a:solidFill>
            <a:srgbClr val="376092"/>
          </a:solidFill>
          <a:ln w="76200">
            <a:solidFill>
              <a:srgbClr val="37609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3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0B90132-124C-4C5C-BB36-D13BB7C3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后期项目安排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13157242-5140-5844-E48E-1E07F9AB47C9}"/>
              </a:ext>
            </a:extLst>
          </p:cNvPr>
          <p:cNvSpPr/>
          <p:nvPr/>
        </p:nvSpPr>
        <p:spPr>
          <a:xfrm>
            <a:off x="1683702" y="5056532"/>
            <a:ext cx="225819" cy="239790"/>
          </a:xfrm>
          <a:prstGeom prst="ellipse">
            <a:avLst/>
          </a:prstGeom>
          <a:solidFill>
            <a:srgbClr val="376092"/>
          </a:solidFill>
          <a:ln w="76200"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BD0CDE3-D4DA-68BD-E7D7-7ABE4D9459C5}"/>
              </a:ext>
            </a:extLst>
          </p:cNvPr>
          <p:cNvSpPr/>
          <p:nvPr/>
        </p:nvSpPr>
        <p:spPr>
          <a:xfrm>
            <a:off x="5042877" y="3458432"/>
            <a:ext cx="225819" cy="239790"/>
          </a:xfrm>
          <a:prstGeom prst="ellipse">
            <a:avLst/>
          </a:prstGeom>
          <a:solidFill>
            <a:srgbClr val="376092"/>
          </a:solidFill>
          <a:ln w="76200"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36C50A1-DE4C-8580-0392-C0C94430AE49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 flipV="1">
            <a:off x="5268696" y="2759487"/>
            <a:ext cx="1848910" cy="818840"/>
          </a:xfrm>
          <a:prstGeom prst="line">
            <a:avLst/>
          </a:prstGeom>
          <a:solidFill>
            <a:srgbClr val="376092"/>
          </a:solidFill>
          <a:ln w="76200">
            <a:solidFill>
              <a:srgbClr val="37609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F3C3ACA4-C001-80DC-7D7A-CD218CCBE8B2}"/>
              </a:ext>
            </a:extLst>
          </p:cNvPr>
          <p:cNvSpPr/>
          <p:nvPr/>
        </p:nvSpPr>
        <p:spPr>
          <a:xfrm rot="19941299">
            <a:off x="7105275" y="2586160"/>
            <a:ext cx="216024" cy="246419"/>
          </a:xfrm>
          <a:prstGeom prst="ellipse">
            <a:avLst/>
          </a:prstGeom>
          <a:solidFill>
            <a:srgbClr val="376092"/>
          </a:solidFill>
          <a:ln w="76200"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217742DC-5576-C19D-7BA1-9C239FD15151}"/>
              </a:ext>
            </a:extLst>
          </p:cNvPr>
          <p:cNvSpPr txBox="1"/>
          <p:nvPr/>
        </p:nvSpPr>
        <p:spPr>
          <a:xfrm>
            <a:off x="6648776" y="1662297"/>
            <a:ext cx="396478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利用所得成果用于竞赛并获得省级三等奖以上奖项</a:t>
            </a:r>
          </a:p>
        </p:txBody>
      </p:sp>
      <p:sp>
        <p:nvSpPr>
          <p:cNvPr id="14" name="椭圆 27">
            <a:extLst>
              <a:ext uri="{FF2B5EF4-FFF2-40B4-BE49-F238E27FC236}">
                <a16:creationId xmlns:a16="http://schemas.microsoft.com/office/drawing/2014/main" id="{AB01284A-0CAB-E5F5-2A60-CD045657DC7E}"/>
              </a:ext>
            </a:extLst>
          </p:cNvPr>
          <p:cNvSpPr/>
          <p:nvPr/>
        </p:nvSpPr>
        <p:spPr>
          <a:xfrm>
            <a:off x="6121064" y="1898119"/>
            <a:ext cx="405392" cy="359352"/>
          </a:xfrm>
          <a:custGeom>
            <a:avLst/>
            <a:gdLst>
              <a:gd name="T0" fmla="*/ 1133 w 7481"/>
              <a:gd name="T1" fmla="*/ 3184 h 6641"/>
              <a:gd name="T2" fmla="*/ 1815 w 7481"/>
              <a:gd name="T3" fmla="*/ 3566 h 6641"/>
              <a:gd name="T4" fmla="*/ 1618 w 7481"/>
              <a:gd name="T5" fmla="*/ 4057 h 6641"/>
              <a:gd name="T6" fmla="*/ 2411 w 7481"/>
              <a:gd name="T7" fmla="*/ 3846 h 6641"/>
              <a:gd name="T8" fmla="*/ 3226 w 7481"/>
              <a:gd name="T9" fmla="*/ 4471 h 6641"/>
              <a:gd name="T10" fmla="*/ 3337 w 7481"/>
              <a:gd name="T11" fmla="*/ 5414 h 6641"/>
              <a:gd name="T12" fmla="*/ 3239 w 7481"/>
              <a:gd name="T13" fmla="*/ 5550 h 6641"/>
              <a:gd name="T14" fmla="*/ 2429 w 7481"/>
              <a:gd name="T15" fmla="*/ 5852 h 6641"/>
              <a:gd name="T16" fmla="*/ 2731 w 7481"/>
              <a:gd name="T17" fmla="*/ 6641 h 6641"/>
              <a:gd name="T18" fmla="*/ 5052 w 7481"/>
              <a:gd name="T19" fmla="*/ 6338 h 6641"/>
              <a:gd name="T20" fmla="*/ 4749 w 7481"/>
              <a:gd name="T21" fmla="*/ 5550 h 6641"/>
              <a:gd name="T22" fmla="*/ 4137 w 7481"/>
              <a:gd name="T23" fmla="*/ 5483 h 6641"/>
              <a:gd name="T24" fmla="*/ 4144 w 7481"/>
              <a:gd name="T25" fmla="*/ 4646 h 6641"/>
              <a:gd name="T26" fmla="*/ 4976 w 7481"/>
              <a:gd name="T27" fmla="*/ 3824 h 6641"/>
              <a:gd name="T28" fmla="*/ 5193 w 7481"/>
              <a:gd name="T29" fmla="*/ 4030 h 6641"/>
              <a:gd name="T30" fmla="*/ 5680 w 7481"/>
              <a:gd name="T31" fmla="*/ 3591 h 6641"/>
              <a:gd name="T32" fmla="*/ 6076 w 7481"/>
              <a:gd name="T33" fmla="*/ 3300 h 6641"/>
              <a:gd name="T34" fmla="*/ 6903 w 7481"/>
              <a:gd name="T35" fmla="*/ 2860 h 6641"/>
              <a:gd name="T36" fmla="*/ 6416 w 7481"/>
              <a:gd name="T37" fmla="*/ 490 h 6641"/>
              <a:gd name="T38" fmla="*/ 6327 w 7481"/>
              <a:gd name="T39" fmla="*/ 122 h 6641"/>
              <a:gd name="T40" fmla="*/ 1273 w 7481"/>
              <a:gd name="T41" fmla="*/ 0 h 6641"/>
              <a:gd name="T42" fmla="*/ 1169 w 7481"/>
              <a:gd name="T43" fmla="*/ 336 h 6641"/>
              <a:gd name="T44" fmla="*/ 77 w 7481"/>
              <a:gd name="T45" fmla="*/ 1886 h 6641"/>
              <a:gd name="T46" fmla="*/ 5546 w 7481"/>
              <a:gd name="T47" fmla="*/ 2892 h 6641"/>
              <a:gd name="T48" fmla="*/ 6328 w 7481"/>
              <a:gd name="T49" fmla="*/ 1000 h 6641"/>
              <a:gd name="T50" fmla="*/ 5597 w 7481"/>
              <a:gd name="T51" fmla="*/ 2940 h 6641"/>
              <a:gd name="T52" fmla="*/ 3779 w 7481"/>
              <a:gd name="T53" fmla="*/ 762 h 6641"/>
              <a:gd name="T54" fmla="*/ 4201 w 7481"/>
              <a:gd name="T55" fmla="*/ 3605 h 6641"/>
              <a:gd name="T56" fmla="*/ 3723 w 7481"/>
              <a:gd name="T57" fmla="*/ 1223 h 6641"/>
              <a:gd name="T58" fmla="*/ 3076 w 7481"/>
              <a:gd name="T59" fmla="*/ 1566 h 6641"/>
              <a:gd name="T60" fmla="*/ 3779 w 7481"/>
              <a:gd name="T61" fmla="*/ 762 h 6641"/>
              <a:gd name="T62" fmla="*/ 1294 w 7481"/>
              <a:gd name="T63" fmla="*/ 1078 h 6641"/>
              <a:gd name="T64" fmla="*/ 1884 w 7481"/>
              <a:gd name="T65" fmla="*/ 2940 h 6641"/>
              <a:gd name="T66" fmla="*/ 1153 w 7481"/>
              <a:gd name="T67" fmla="*/ 1000 h 6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481" h="6641">
                <a:moveTo>
                  <a:pt x="578" y="2860"/>
                </a:moveTo>
                <a:cubicBezTo>
                  <a:pt x="752" y="2992"/>
                  <a:pt x="936" y="3092"/>
                  <a:pt x="1133" y="3184"/>
                </a:cubicBezTo>
                <a:cubicBezTo>
                  <a:pt x="1223" y="3224"/>
                  <a:pt x="1314" y="3262"/>
                  <a:pt x="1405" y="3300"/>
                </a:cubicBezTo>
                <a:cubicBezTo>
                  <a:pt x="1592" y="3378"/>
                  <a:pt x="1686" y="3455"/>
                  <a:pt x="1815" y="3566"/>
                </a:cubicBezTo>
                <a:cubicBezTo>
                  <a:pt x="1867" y="3610"/>
                  <a:pt x="1867" y="3603"/>
                  <a:pt x="1800" y="3591"/>
                </a:cubicBezTo>
                <a:cubicBezTo>
                  <a:pt x="1587" y="3550"/>
                  <a:pt x="1406" y="3879"/>
                  <a:pt x="1618" y="4057"/>
                </a:cubicBezTo>
                <a:cubicBezTo>
                  <a:pt x="1833" y="4238"/>
                  <a:pt x="2081" y="4205"/>
                  <a:pt x="2288" y="4030"/>
                </a:cubicBezTo>
                <a:cubicBezTo>
                  <a:pt x="2350" y="3977"/>
                  <a:pt x="2390" y="3914"/>
                  <a:pt x="2411" y="3846"/>
                </a:cubicBezTo>
                <a:cubicBezTo>
                  <a:pt x="2431" y="3782"/>
                  <a:pt x="2462" y="3770"/>
                  <a:pt x="2504" y="3824"/>
                </a:cubicBezTo>
                <a:cubicBezTo>
                  <a:pt x="2727" y="4110"/>
                  <a:pt x="2969" y="4337"/>
                  <a:pt x="3226" y="4471"/>
                </a:cubicBezTo>
                <a:cubicBezTo>
                  <a:pt x="3286" y="4503"/>
                  <a:pt x="3337" y="4578"/>
                  <a:pt x="3337" y="4646"/>
                </a:cubicBezTo>
                <a:lnTo>
                  <a:pt x="3337" y="5414"/>
                </a:lnTo>
                <a:cubicBezTo>
                  <a:pt x="3337" y="5438"/>
                  <a:pt x="3339" y="5461"/>
                  <a:pt x="3343" y="5483"/>
                </a:cubicBezTo>
                <a:cubicBezTo>
                  <a:pt x="3350" y="5520"/>
                  <a:pt x="3307" y="5550"/>
                  <a:pt x="3239" y="5550"/>
                </a:cubicBezTo>
                <a:lnTo>
                  <a:pt x="2731" y="5550"/>
                </a:lnTo>
                <a:cubicBezTo>
                  <a:pt x="2564" y="5550"/>
                  <a:pt x="2429" y="5685"/>
                  <a:pt x="2429" y="5852"/>
                </a:cubicBezTo>
                <a:lnTo>
                  <a:pt x="2429" y="6338"/>
                </a:lnTo>
                <a:cubicBezTo>
                  <a:pt x="2429" y="6505"/>
                  <a:pt x="2564" y="6641"/>
                  <a:pt x="2731" y="6641"/>
                </a:cubicBezTo>
                <a:lnTo>
                  <a:pt x="4749" y="6641"/>
                </a:lnTo>
                <a:cubicBezTo>
                  <a:pt x="4916" y="6641"/>
                  <a:pt x="5052" y="6505"/>
                  <a:pt x="5052" y="6338"/>
                </a:cubicBezTo>
                <a:lnTo>
                  <a:pt x="5052" y="5852"/>
                </a:lnTo>
                <a:cubicBezTo>
                  <a:pt x="5052" y="5685"/>
                  <a:pt x="4916" y="5550"/>
                  <a:pt x="4749" y="5550"/>
                </a:cubicBezTo>
                <a:lnTo>
                  <a:pt x="4241" y="5550"/>
                </a:lnTo>
                <a:cubicBezTo>
                  <a:pt x="4174" y="5550"/>
                  <a:pt x="4130" y="5521"/>
                  <a:pt x="4137" y="5483"/>
                </a:cubicBezTo>
                <a:cubicBezTo>
                  <a:pt x="4141" y="5461"/>
                  <a:pt x="4144" y="5438"/>
                  <a:pt x="4144" y="5414"/>
                </a:cubicBezTo>
                <a:lnTo>
                  <a:pt x="4144" y="4646"/>
                </a:lnTo>
                <a:cubicBezTo>
                  <a:pt x="4144" y="4578"/>
                  <a:pt x="4195" y="4503"/>
                  <a:pt x="4255" y="4471"/>
                </a:cubicBezTo>
                <a:cubicBezTo>
                  <a:pt x="4511" y="4337"/>
                  <a:pt x="4754" y="4110"/>
                  <a:pt x="4976" y="3824"/>
                </a:cubicBezTo>
                <a:cubicBezTo>
                  <a:pt x="5018" y="3770"/>
                  <a:pt x="5050" y="3782"/>
                  <a:pt x="5070" y="3846"/>
                </a:cubicBezTo>
                <a:cubicBezTo>
                  <a:pt x="5091" y="3914"/>
                  <a:pt x="5130" y="3977"/>
                  <a:pt x="5193" y="4030"/>
                </a:cubicBezTo>
                <a:cubicBezTo>
                  <a:pt x="5400" y="4205"/>
                  <a:pt x="5648" y="4238"/>
                  <a:pt x="5863" y="4057"/>
                </a:cubicBezTo>
                <a:cubicBezTo>
                  <a:pt x="6075" y="3879"/>
                  <a:pt x="5893" y="3550"/>
                  <a:pt x="5680" y="3591"/>
                </a:cubicBezTo>
                <a:cubicBezTo>
                  <a:pt x="5614" y="3603"/>
                  <a:pt x="5614" y="3610"/>
                  <a:pt x="5665" y="3566"/>
                </a:cubicBezTo>
                <a:cubicBezTo>
                  <a:pt x="5794" y="3455"/>
                  <a:pt x="5888" y="3378"/>
                  <a:pt x="6076" y="3300"/>
                </a:cubicBezTo>
                <a:cubicBezTo>
                  <a:pt x="6167" y="3262"/>
                  <a:pt x="6257" y="3224"/>
                  <a:pt x="6348" y="3184"/>
                </a:cubicBezTo>
                <a:cubicBezTo>
                  <a:pt x="6545" y="3092"/>
                  <a:pt x="6729" y="2992"/>
                  <a:pt x="6903" y="2860"/>
                </a:cubicBezTo>
                <a:cubicBezTo>
                  <a:pt x="7211" y="2625"/>
                  <a:pt x="7359" y="2259"/>
                  <a:pt x="7403" y="1886"/>
                </a:cubicBezTo>
                <a:cubicBezTo>
                  <a:pt x="7481" y="1226"/>
                  <a:pt x="7006" y="679"/>
                  <a:pt x="6416" y="490"/>
                </a:cubicBezTo>
                <a:cubicBezTo>
                  <a:pt x="6352" y="470"/>
                  <a:pt x="6305" y="403"/>
                  <a:pt x="6312" y="336"/>
                </a:cubicBezTo>
                <a:cubicBezTo>
                  <a:pt x="6319" y="262"/>
                  <a:pt x="6324" y="190"/>
                  <a:pt x="6327" y="122"/>
                </a:cubicBezTo>
                <a:cubicBezTo>
                  <a:pt x="6330" y="55"/>
                  <a:pt x="6275" y="0"/>
                  <a:pt x="6207" y="0"/>
                </a:cubicBezTo>
                <a:lnTo>
                  <a:pt x="1273" y="0"/>
                </a:lnTo>
                <a:cubicBezTo>
                  <a:pt x="1206" y="0"/>
                  <a:pt x="1151" y="55"/>
                  <a:pt x="1153" y="122"/>
                </a:cubicBezTo>
                <a:cubicBezTo>
                  <a:pt x="1156" y="190"/>
                  <a:pt x="1161" y="262"/>
                  <a:pt x="1169" y="336"/>
                </a:cubicBezTo>
                <a:cubicBezTo>
                  <a:pt x="1175" y="403"/>
                  <a:pt x="1129" y="470"/>
                  <a:pt x="1064" y="490"/>
                </a:cubicBezTo>
                <a:cubicBezTo>
                  <a:pt x="474" y="679"/>
                  <a:pt x="0" y="1226"/>
                  <a:pt x="77" y="1886"/>
                </a:cubicBezTo>
                <a:cubicBezTo>
                  <a:pt x="121" y="2259"/>
                  <a:pt x="269" y="2625"/>
                  <a:pt x="578" y="2860"/>
                </a:cubicBezTo>
                <a:close/>
                <a:moveTo>
                  <a:pt x="5546" y="2892"/>
                </a:moveTo>
                <a:cubicBezTo>
                  <a:pt x="5831" y="2311"/>
                  <a:pt x="6053" y="1662"/>
                  <a:pt x="6187" y="1078"/>
                </a:cubicBezTo>
                <a:cubicBezTo>
                  <a:pt x="6202" y="1012"/>
                  <a:pt x="6266" y="973"/>
                  <a:pt x="6328" y="1000"/>
                </a:cubicBezTo>
                <a:cubicBezTo>
                  <a:pt x="6935" y="1263"/>
                  <a:pt x="7167" y="2116"/>
                  <a:pt x="6498" y="2535"/>
                </a:cubicBezTo>
                <a:cubicBezTo>
                  <a:pt x="6239" y="2696"/>
                  <a:pt x="5887" y="2786"/>
                  <a:pt x="5597" y="2940"/>
                </a:cubicBezTo>
                <a:cubicBezTo>
                  <a:pt x="5537" y="2972"/>
                  <a:pt x="5516" y="2952"/>
                  <a:pt x="5546" y="2892"/>
                </a:cubicBezTo>
                <a:close/>
                <a:moveTo>
                  <a:pt x="3779" y="762"/>
                </a:moveTo>
                <a:lnTo>
                  <a:pt x="4201" y="762"/>
                </a:lnTo>
                <a:lnTo>
                  <a:pt x="4201" y="3605"/>
                </a:lnTo>
                <a:lnTo>
                  <a:pt x="3723" y="3605"/>
                </a:lnTo>
                <a:lnTo>
                  <a:pt x="3723" y="1223"/>
                </a:lnTo>
                <a:lnTo>
                  <a:pt x="3712" y="1223"/>
                </a:lnTo>
                <a:lnTo>
                  <a:pt x="3076" y="1566"/>
                </a:lnTo>
                <a:lnTo>
                  <a:pt x="2980" y="1189"/>
                </a:lnTo>
                <a:lnTo>
                  <a:pt x="3779" y="762"/>
                </a:lnTo>
                <a:close/>
                <a:moveTo>
                  <a:pt x="1153" y="1000"/>
                </a:moveTo>
                <a:cubicBezTo>
                  <a:pt x="1215" y="973"/>
                  <a:pt x="1279" y="1012"/>
                  <a:pt x="1294" y="1078"/>
                </a:cubicBezTo>
                <a:cubicBezTo>
                  <a:pt x="1428" y="1662"/>
                  <a:pt x="1649" y="2311"/>
                  <a:pt x="1935" y="2892"/>
                </a:cubicBezTo>
                <a:cubicBezTo>
                  <a:pt x="1965" y="2953"/>
                  <a:pt x="1943" y="2972"/>
                  <a:pt x="1884" y="2940"/>
                </a:cubicBezTo>
                <a:cubicBezTo>
                  <a:pt x="1594" y="2786"/>
                  <a:pt x="1241" y="2696"/>
                  <a:pt x="983" y="2535"/>
                </a:cubicBezTo>
                <a:cubicBezTo>
                  <a:pt x="313" y="2116"/>
                  <a:pt x="545" y="1263"/>
                  <a:pt x="1153" y="10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文本框 7">
            <a:extLst>
              <a:ext uri="{FF2B5EF4-FFF2-40B4-BE49-F238E27FC236}">
                <a16:creationId xmlns:a16="http://schemas.microsoft.com/office/drawing/2014/main" id="{C3C0F0B5-B36C-864C-9BBC-C531261CF290}"/>
              </a:ext>
            </a:extLst>
          </p:cNvPr>
          <p:cNvSpPr txBox="1"/>
          <p:nvPr/>
        </p:nvSpPr>
        <p:spPr>
          <a:xfrm>
            <a:off x="2601881" y="5296322"/>
            <a:ext cx="31075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项目立项</a:t>
            </a:r>
          </a:p>
        </p:txBody>
      </p:sp>
      <p:sp>
        <p:nvSpPr>
          <p:cNvPr id="29" name="椭圆 11">
            <a:extLst>
              <a:ext uri="{FF2B5EF4-FFF2-40B4-BE49-F238E27FC236}">
                <a16:creationId xmlns:a16="http://schemas.microsoft.com/office/drawing/2014/main" id="{F376115D-2BF9-50CB-901E-A605DF18BC69}"/>
              </a:ext>
            </a:extLst>
          </p:cNvPr>
          <p:cNvSpPr/>
          <p:nvPr/>
        </p:nvSpPr>
        <p:spPr>
          <a:xfrm>
            <a:off x="2196489" y="5267669"/>
            <a:ext cx="405392" cy="404936"/>
          </a:xfrm>
          <a:custGeom>
            <a:avLst/>
            <a:gdLst>
              <a:gd name="T0" fmla="*/ 213 w 427"/>
              <a:gd name="T1" fmla="*/ 0 h 427"/>
              <a:gd name="T2" fmla="*/ 0 w 427"/>
              <a:gd name="T3" fmla="*/ 213 h 427"/>
              <a:gd name="T4" fmla="*/ 213 w 427"/>
              <a:gd name="T5" fmla="*/ 427 h 427"/>
              <a:gd name="T6" fmla="*/ 427 w 427"/>
              <a:gd name="T7" fmla="*/ 213 h 427"/>
              <a:gd name="T8" fmla="*/ 213 w 427"/>
              <a:gd name="T9" fmla="*/ 0 h 427"/>
              <a:gd name="T10" fmla="*/ 180 w 427"/>
              <a:gd name="T11" fmla="*/ 312 h 427"/>
              <a:gd name="T12" fmla="*/ 82 w 427"/>
              <a:gd name="T13" fmla="*/ 214 h 427"/>
              <a:gd name="T14" fmla="*/ 120 w 427"/>
              <a:gd name="T15" fmla="*/ 176 h 427"/>
              <a:gd name="T16" fmla="*/ 180 w 427"/>
              <a:gd name="T17" fmla="*/ 236 h 427"/>
              <a:gd name="T18" fmla="*/ 308 w 427"/>
              <a:gd name="T19" fmla="*/ 108 h 427"/>
              <a:gd name="T20" fmla="*/ 346 w 427"/>
              <a:gd name="T21" fmla="*/ 146 h 427"/>
              <a:gd name="T22" fmla="*/ 180 w 427"/>
              <a:gd name="T23" fmla="*/ 312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7" h="427">
                <a:moveTo>
                  <a:pt x="213" y="0"/>
                </a:moveTo>
                <a:cubicBezTo>
                  <a:pt x="96" y="0"/>
                  <a:pt x="0" y="96"/>
                  <a:pt x="0" y="213"/>
                </a:cubicBezTo>
                <a:cubicBezTo>
                  <a:pt x="0" y="331"/>
                  <a:pt x="96" y="427"/>
                  <a:pt x="213" y="427"/>
                </a:cubicBezTo>
                <a:cubicBezTo>
                  <a:pt x="331" y="427"/>
                  <a:pt x="427" y="331"/>
                  <a:pt x="427" y="213"/>
                </a:cubicBezTo>
                <a:cubicBezTo>
                  <a:pt x="427" y="96"/>
                  <a:pt x="331" y="0"/>
                  <a:pt x="213" y="0"/>
                </a:cubicBezTo>
                <a:close/>
                <a:moveTo>
                  <a:pt x="180" y="312"/>
                </a:moveTo>
                <a:lnTo>
                  <a:pt x="82" y="214"/>
                </a:lnTo>
                <a:lnTo>
                  <a:pt x="120" y="176"/>
                </a:lnTo>
                <a:lnTo>
                  <a:pt x="180" y="236"/>
                </a:lnTo>
                <a:lnTo>
                  <a:pt x="308" y="108"/>
                </a:lnTo>
                <a:lnTo>
                  <a:pt x="346" y="146"/>
                </a:lnTo>
                <a:lnTo>
                  <a:pt x="180" y="312"/>
                </a:lnTo>
                <a:close/>
              </a:path>
            </a:pathLst>
          </a:cu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52808243-4256-C5FA-FCD1-DDF7C7FCB8CC}"/>
              </a:ext>
            </a:extLst>
          </p:cNvPr>
          <p:cNvSpPr txBox="1"/>
          <p:nvPr/>
        </p:nvSpPr>
        <p:spPr>
          <a:xfrm>
            <a:off x="5972349" y="3578327"/>
            <a:ext cx="53176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继续优化代码并改错，压缩优化空间</a:t>
            </a:r>
          </a:p>
        </p:txBody>
      </p:sp>
      <p:sp>
        <p:nvSpPr>
          <p:cNvPr id="31" name="椭圆 19">
            <a:extLst>
              <a:ext uri="{FF2B5EF4-FFF2-40B4-BE49-F238E27FC236}">
                <a16:creationId xmlns:a16="http://schemas.microsoft.com/office/drawing/2014/main" id="{1D1F6A07-70B3-BA79-7533-A242098A3C39}"/>
              </a:ext>
            </a:extLst>
          </p:cNvPr>
          <p:cNvSpPr/>
          <p:nvPr/>
        </p:nvSpPr>
        <p:spPr>
          <a:xfrm>
            <a:off x="3957459" y="4428447"/>
            <a:ext cx="313243" cy="271348"/>
          </a:xfrm>
          <a:custGeom>
            <a:avLst/>
            <a:gdLst>
              <a:gd name="connsiteX0" fmla="*/ 361584 w 589817"/>
              <a:gd name="connsiteY0" fmla="*/ 75460 h 597591"/>
              <a:gd name="connsiteX1" fmla="*/ 370193 w 589817"/>
              <a:gd name="connsiteY1" fmla="*/ 79491 h 597591"/>
              <a:gd name="connsiteX2" fmla="*/ 403552 w 589817"/>
              <a:gd name="connsiteY2" fmla="*/ 112813 h 597591"/>
              <a:gd name="connsiteX3" fmla="*/ 403552 w 589817"/>
              <a:gd name="connsiteY3" fmla="*/ 130012 h 597591"/>
              <a:gd name="connsiteX4" fmla="*/ 273343 w 589817"/>
              <a:gd name="connsiteY4" fmla="*/ 261153 h 597591"/>
              <a:gd name="connsiteX5" fmla="*/ 273343 w 589817"/>
              <a:gd name="connsiteY5" fmla="*/ 277277 h 597591"/>
              <a:gd name="connsiteX6" fmla="*/ 291637 w 589817"/>
              <a:gd name="connsiteY6" fmla="*/ 296625 h 597591"/>
              <a:gd name="connsiteX7" fmla="*/ 302398 w 589817"/>
              <a:gd name="connsiteY7" fmla="*/ 321349 h 597591"/>
              <a:gd name="connsiteX8" fmla="*/ 291637 w 589817"/>
              <a:gd name="connsiteY8" fmla="*/ 347147 h 597591"/>
              <a:gd name="connsiteX9" fmla="*/ 181874 w 589817"/>
              <a:gd name="connsiteY9" fmla="*/ 456789 h 597591"/>
              <a:gd name="connsiteX10" fmla="*/ 156047 w 589817"/>
              <a:gd name="connsiteY10" fmla="*/ 466463 h 597591"/>
              <a:gd name="connsiteX11" fmla="*/ 131296 w 589817"/>
              <a:gd name="connsiteY11" fmla="*/ 456789 h 597591"/>
              <a:gd name="connsiteX12" fmla="*/ 131296 w 589817"/>
              <a:gd name="connsiteY12" fmla="*/ 405193 h 597591"/>
              <a:gd name="connsiteX13" fmla="*/ 206624 w 589817"/>
              <a:gd name="connsiteY13" fmla="*/ 329948 h 597591"/>
              <a:gd name="connsiteX14" fmla="*/ 206624 w 589817"/>
              <a:gd name="connsiteY14" fmla="*/ 312749 h 597591"/>
              <a:gd name="connsiteX15" fmla="*/ 188330 w 589817"/>
              <a:gd name="connsiteY15" fmla="*/ 294476 h 597591"/>
              <a:gd name="connsiteX16" fmla="*/ 188330 w 589817"/>
              <a:gd name="connsiteY16" fmla="*/ 243954 h 597591"/>
              <a:gd name="connsiteX17" fmla="*/ 352975 w 589817"/>
              <a:gd name="connsiteY17" fmla="*/ 79491 h 597591"/>
              <a:gd name="connsiteX18" fmla="*/ 361584 w 589817"/>
              <a:gd name="connsiteY18" fmla="*/ 75460 h 597591"/>
              <a:gd name="connsiteX19" fmla="*/ 46281 w 589817"/>
              <a:gd name="connsiteY19" fmla="*/ 8638 h 597591"/>
              <a:gd name="connsiteX20" fmla="*/ 91486 w 589817"/>
              <a:gd name="connsiteY20" fmla="*/ 57001 h 597591"/>
              <a:gd name="connsiteX21" fmla="*/ 91486 w 589817"/>
              <a:gd name="connsiteY21" fmla="*/ 456801 h 597591"/>
              <a:gd name="connsiteX22" fmla="*/ 138844 w 589817"/>
              <a:gd name="connsiteY22" fmla="*/ 505164 h 597591"/>
              <a:gd name="connsiteX23" fmla="*/ 541383 w 589817"/>
              <a:gd name="connsiteY23" fmla="*/ 505164 h 597591"/>
              <a:gd name="connsiteX24" fmla="*/ 589817 w 589817"/>
              <a:gd name="connsiteY24" fmla="*/ 550303 h 597591"/>
              <a:gd name="connsiteX25" fmla="*/ 541383 w 589817"/>
              <a:gd name="connsiteY25" fmla="*/ 595442 h 597591"/>
              <a:gd name="connsiteX26" fmla="*/ 138844 w 589817"/>
              <a:gd name="connsiteY26" fmla="*/ 595442 h 597591"/>
              <a:gd name="connsiteX27" fmla="*/ 91486 w 589817"/>
              <a:gd name="connsiteY27" fmla="*/ 596516 h 597591"/>
              <a:gd name="connsiteX28" fmla="*/ 46281 w 589817"/>
              <a:gd name="connsiteY28" fmla="*/ 597591 h 597591"/>
              <a:gd name="connsiteX29" fmla="*/ 1076 w 589817"/>
              <a:gd name="connsiteY29" fmla="*/ 596516 h 597591"/>
              <a:gd name="connsiteX30" fmla="*/ 0 w 589817"/>
              <a:gd name="connsiteY30" fmla="*/ 550303 h 597591"/>
              <a:gd name="connsiteX31" fmla="*/ 1076 w 589817"/>
              <a:gd name="connsiteY31" fmla="*/ 456801 h 597591"/>
              <a:gd name="connsiteX32" fmla="*/ 1076 w 589817"/>
              <a:gd name="connsiteY32" fmla="*/ 57001 h 597591"/>
              <a:gd name="connsiteX33" fmla="*/ 46281 w 589817"/>
              <a:gd name="connsiteY33" fmla="*/ 8638 h 597591"/>
              <a:gd name="connsiteX34" fmla="*/ 347607 w 589817"/>
              <a:gd name="connsiteY34" fmla="*/ 0 h 597591"/>
              <a:gd name="connsiteX35" fmla="*/ 470364 w 589817"/>
              <a:gd name="connsiteY35" fmla="*/ 0 h 597591"/>
              <a:gd name="connsiteX36" fmla="*/ 490823 w 589817"/>
              <a:gd name="connsiteY36" fmla="*/ 18267 h 597591"/>
              <a:gd name="connsiteX37" fmla="*/ 490823 w 589817"/>
              <a:gd name="connsiteY37" fmla="*/ 128945 h 597591"/>
              <a:gd name="connsiteX38" fmla="*/ 476824 w 589817"/>
              <a:gd name="connsiteY38" fmla="*/ 134317 h 597591"/>
              <a:gd name="connsiteX39" fmla="*/ 439136 w 589817"/>
              <a:gd name="connsiteY39" fmla="*/ 101007 h 597591"/>
              <a:gd name="connsiteX40" fmla="*/ 378834 w 589817"/>
              <a:gd name="connsiteY40" fmla="*/ 46205 h 597591"/>
              <a:gd name="connsiteX41" fmla="*/ 341146 w 589817"/>
              <a:gd name="connsiteY41" fmla="*/ 12895 h 597591"/>
              <a:gd name="connsiteX42" fmla="*/ 347607 w 589817"/>
              <a:gd name="connsiteY42" fmla="*/ 0 h 5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89817" h="597591">
                <a:moveTo>
                  <a:pt x="361584" y="75460"/>
                </a:moveTo>
                <a:cubicBezTo>
                  <a:pt x="364813" y="75460"/>
                  <a:pt x="368041" y="76804"/>
                  <a:pt x="370193" y="79491"/>
                </a:cubicBezTo>
                <a:lnTo>
                  <a:pt x="403552" y="112813"/>
                </a:lnTo>
                <a:cubicBezTo>
                  <a:pt x="408933" y="117113"/>
                  <a:pt x="408933" y="125713"/>
                  <a:pt x="403552" y="130012"/>
                </a:cubicBezTo>
                <a:lnTo>
                  <a:pt x="273343" y="261153"/>
                </a:lnTo>
                <a:cubicBezTo>
                  <a:pt x="267963" y="265453"/>
                  <a:pt x="267963" y="272977"/>
                  <a:pt x="273343" y="277277"/>
                </a:cubicBezTo>
                <a:lnTo>
                  <a:pt x="291637" y="296625"/>
                </a:lnTo>
                <a:cubicBezTo>
                  <a:pt x="298094" y="303075"/>
                  <a:pt x="302398" y="311674"/>
                  <a:pt x="302398" y="321349"/>
                </a:cubicBezTo>
                <a:cubicBezTo>
                  <a:pt x="302398" y="331023"/>
                  <a:pt x="298094" y="340697"/>
                  <a:pt x="291637" y="347147"/>
                </a:cubicBezTo>
                <a:lnTo>
                  <a:pt x="181874" y="456789"/>
                </a:lnTo>
                <a:cubicBezTo>
                  <a:pt x="175417" y="463238"/>
                  <a:pt x="165732" y="466463"/>
                  <a:pt x="156047" y="466463"/>
                </a:cubicBezTo>
                <a:cubicBezTo>
                  <a:pt x="147438" y="466463"/>
                  <a:pt x="137753" y="463238"/>
                  <a:pt x="131296" y="456789"/>
                </a:cubicBezTo>
                <a:cubicBezTo>
                  <a:pt x="117307" y="442815"/>
                  <a:pt x="117307" y="419167"/>
                  <a:pt x="131296" y="405193"/>
                </a:cubicBezTo>
                <a:lnTo>
                  <a:pt x="206624" y="329948"/>
                </a:lnTo>
                <a:cubicBezTo>
                  <a:pt x="212005" y="325648"/>
                  <a:pt x="212005" y="318124"/>
                  <a:pt x="206624" y="312749"/>
                </a:cubicBezTo>
                <a:lnTo>
                  <a:pt x="188330" y="294476"/>
                </a:lnTo>
                <a:cubicBezTo>
                  <a:pt x="174341" y="280502"/>
                  <a:pt x="174341" y="257928"/>
                  <a:pt x="188330" y="243954"/>
                </a:cubicBezTo>
                <a:cubicBezTo>
                  <a:pt x="188330" y="243954"/>
                  <a:pt x="318540" y="113888"/>
                  <a:pt x="352975" y="79491"/>
                </a:cubicBezTo>
                <a:cubicBezTo>
                  <a:pt x="355127" y="76804"/>
                  <a:pt x="358356" y="75460"/>
                  <a:pt x="361584" y="75460"/>
                </a:cubicBezTo>
                <a:close/>
                <a:moveTo>
                  <a:pt x="46281" y="8638"/>
                </a:moveTo>
                <a:cubicBezTo>
                  <a:pt x="71036" y="8638"/>
                  <a:pt x="91486" y="30133"/>
                  <a:pt x="91486" y="57001"/>
                </a:cubicBezTo>
                <a:lnTo>
                  <a:pt x="91486" y="456801"/>
                </a:lnTo>
                <a:cubicBezTo>
                  <a:pt x="91486" y="483670"/>
                  <a:pt x="113012" y="505164"/>
                  <a:pt x="138844" y="505164"/>
                </a:cubicBezTo>
                <a:lnTo>
                  <a:pt x="541383" y="505164"/>
                </a:lnTo>
                <a:cubicBezTo>
                  <a:pt x="568291" y="505164"/>
                  <a:pt x="589817" y="524509"/>
                  <a:pt x="589817" y="550303"/>
                </a:cubicBezTo>
                <a:cubicBezTo>
                  <a:pt x="589817" y="575022"/>
                  <a:pt x="568291" y="595442"/>
                  <a:pt x="541383" y="595442"/>
                </a:cubicBezTo>
                <a:lnTo>
                  <a:pt x="138844" y="595442"/>
                </a:lnTo>
                <a:cubicBezTo>
                  <a:pt x="113012" y="595442"/>
                  <a:pt x="91486" y="595442"/>
                  <a:pt x="91486" y="596516"/>
                </a:cubicBezTo>
                <a:cubicBezTo>
                  <a:pt x="91486" y="597591"/>
                  <a:pt x="71036" y="597591"/>
                  <a:pt x="46281" y="597591"/>
                </a:cubicBezTo>
                <a:cubicBezTo>
                  <a:pt x="20450" y="597591"/>
                  <a:pt x="1076" y="597591"/>
                  <a:pt x="1076" y="596516"/>
                </a:cubicBezTo>
                <a:cubicBezTo>
                  <a:pt x="0" y="595442"/>
                  <a:pt x="0" y="575022"/>
                  <a:pt x="0" y="550303"/>
                </a:cubicBezTo>
                <a:cubicBezTo>
                  <a:pt x="0" y="524509"/>
                  <a:pt x="1076" y="483670"/>
                  <a:pt x="1076" y="456801"/>
                </a:cubicBezTo>
                <a:lnTo>
                  <a:pt x="1076" y="57001"/>
                </a:lnTo>
                <a:cubicBezTo>
                  <a:pt x="1076" y="30133"/>
                  <a:pt x="20450" y="8638"/>
                  <a:pt x="46281" y="8638"/>
                </a:cubicBezTo>
                <a:close/>
                <a:moveTo>
                  <a:pt x="347607" y="0"/>
                </a:moveTo>
                <a:lnTo>
                  <a:pt x="470364" y="0"/>
                </a:lnTo>
                <a:cubicBezTo>
                  <a:pt x="482208" y="0"/>
                  <a:pt x="490823" y="8597"/>
                  <a:pt x="490823" y="18267"/>
                </a:cubicBezTo>
                <a:lnTo>
                  <a:pt x="490823" y="128945"/>
                </a:lnTo>
                <a:cubicBezTo>
                  <a:pt x="490823" y="138616"/>
                  <a:pt x="484362" y="141839"/>
                  <a:pt x="476824" y="134317"/>
                </a:cubicBezTo>
                <a:lnTo>
                  <a:pt x="439136" y="101007"/>
                </a:lnTo>
                <a:lnTo>
                  <a:pt x="378834" y="46205"/>
                </a:lnTo>
                <a:lnTo>
                  <a:pt x="341146" y="12895"/>
                </a:lnTo>
                <a:cubicBezTo>
                  <a:pt x="333608" y="6447"/>
                  <a:pt x="335762" y="0"/>
                  <a:pt x="347607" y="0"/>
                </a:cubicBezTo>
                <a:close/>
              </a:path>
            </a:pathLst>
          </a:cu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·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44C37DA8-0488-D617-B5AB-68B6B05ADC26}"/>
              </a:ext>
            </a:extLst>
          </p:cNvPr>
          <p:cNvCxnSpPr>
            <a:cxnSpLocks/>
            <a:stCxn id="2" idx="7"/>
            <a:endCxn id="15" idx="2"/>
          </p:cNvCxnSpPr>
          <p:nvPr/>
        </p:nvCxnSpPr>
        <p:spPr>
          <a:xfrm flipV="1">
            <a:off x="1876451" y="4560507"/>
            <a:ext cx="1264496" cy="531141"/>
          </a:xfrm>
          <a:prstGeom prst="line">
            <a:avLst/>
          </a:prstGeom>
          <a:solidFill>
            <a:srgbClr val="376092"/>
          </a:solidFill>
          <a:ln w="76200">
            <a:solidFill>
              <a:srgbClr val="37609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2E9058CA-D268-4A9B-D524-651A114DEE2A}"/>
              </a:ext>
            </a:extLst>
          </p:cNvPr>
          <p:cNvSpPr/>
          <p:nvPr/>
        </p:nvSpPr>
        <p:spPr>
          <a:xfrm rot="20320145">
            <a:off x="3132194" y="4378357"/>
            <a:ext cx="255538" cy="271348"/>
          </a:xfrm>
          <a:prstGeom prst="ellipse">
            <a:avLst/>
          </a:prstGeom>
          <a:solidFill>
            <a:srgbClr val="376092"/>
          </a:solidFill>
          <a:ln w="76200"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6B8A80C-3B7F-3F71-7DF0-75BC0AD33B91}"/>
              </a:ext>
            </a:extLst>
          </p:cNvPr>
          <p:cNvCxnSpPr>
            <a:cxnSpLocks/>
            <a:stCxn id="15" idx="6"/>
            <a:endCxn id="6" idx="3"/>
          </p:cNvCxnSpPr>
          <p:nvPr/>
        </p:nvCxnSpPr>
        <p:spPr>
          <a:xfrm flipV="1">
            <a:off x="3378979" y="3663106"/>
            <a:ext cx="1696968" cy="804449"/>
          </a:xfrm>
          <a:prstGeom prst="line">
            <a:avLst/>
          </a:prstGeom>
          <a:solidFill>
            <a:srgbClr val="376092"/>
          </a:solidFill>
          <a:ln w="76200">
            <a:solidFill>
              <a:srgbClr val="37609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3EC136B8-BDA3-2175-B6D8-924728335C62}"/>
              </a:ext>
            </a:extLst>
          </p:cNvPr>
          <p:cNvSpPr/>
          <p:nvPr/>
        </p:nvSpPr>
        <p:spPr>
          <a:xfrm>
            <a:off x="5445458" y="3486423"/>
            <a:ext cx="522464" cy="522464"/>
          </a:xfrm>
          <a:prstGeom prst="star5">
            <a:avLst/>
          </a:prstGeom>
          <a:solidFill>
            <a:srgbClr val="4E729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E70EAFCC-FA48-8011-ED27-924508446C09}"/>
              </a:ext>
            </a:extLst>
          </p:cNvPr>
          <p:cNvSpPr txBox="1"/>
          <p:nvPr/>
        </p:nvSpPr>
        <p:spPr>
          <a:xfrm>
            <a:off x="4611185" y="4514033"/>
            <a:ext cx="53176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zh-CN" altLang="en-US" sz="2400" b="1" kern="0" dirty="0">
                <a:solidFill>
                  <a:srgbClr val="3760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完成立项时预定优化目标</a:t>
            </a:r>
          </a:p>
        </p:txBody>
      </p:sp>
    </p:spTree>
    <p:extLst>
      <p:ext uri="{BB962C8B-B14F-4D97-AF65-F5344CB8AC3E}">
        <p14:creationId xmlns:p14="http://schemas.microsoft.com/office/powerpoint/2010/main" val="2768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0E4D7651-C3B5-4A62-B8F4-0B92B6B2A964}"/>
              </a:ext>
            </a:extLst>
          </p:cNvPr>
          <p:cNvSpPr/>
          <p:nvPr/>
        </p:nvSpPr>
        <p:spPr>
          <a:xfrm>
            <a:off x="990599" y="0"/>
            <a:ext cx="7822189" cy="6858000"/>
          </a:xfrm>
          <a:prstGeom prst="trapezoid">
            <a:avLst/>
          </a:prstGeom>
          <a:solidFill>
            <a:srgbClr val="2D5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7B7A43-37B2-4A5B-8DCE-9A74F2815499}"/>
              </a:ext>
            </a:extLst>
          </p:cNvPr>
          <p:cNvSpPr/>
          <p:nvPr/>
        </p:nvSpPr>
        <p:spPr>
          <a:xfrm>
            <a:off x="0" y="0"/>
            <a:ext cx="5255581" cy="6858000"/>
          </a:xfrm>
          <a:prstGeom prst="rect">
            <a:avLst/>
          </a:prstGeom>
          <a:solidFill>
            <a:srgbClr val="2D5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1891AAA-0445-41F2-A569-0F8E71B8EB21}"/>
              </a:ext>
            </a:extLst>
          </p:cNvPr>
          <p:cNvSpPr/>
          <p:nvPr/>
        </p:nvSpPr>
        <p:spPr>
          <a:xfrm>
            <a:off x="289560" y="240849"/>
            <a:ext cx="11612880" cy="63763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CA28025-3156-4AD5-A29E-6FEFD8B647E9}"/>
              </a:ext>
            </a:extLst>
          </p:cNvPr>
          <p:cNvSpPr/>
          <p:nvPr/>
        </p:nvSpPr>
        <p:spPr>
          <a:xfrm>
            <a:off x="2466955" y="1883495"/>
            <a:ext cx="7254240" cy="2716637"/>
          </a:xfrm>
          <a:prstGeom prst="rect">
            <a:avLst/>
          </a:prstGeom>
          <a:blipFill dpi="0" rotWithShape="1">
            <a:blip r:embed="rId2">
              <a:alphaModFix amt="1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434D59-ED12-48E1-9DC6-B1D960367D5C}"/>
              </a:ext>
            </a:extLst>
          </p:cNvPr>
          <p:cNvSpPr txBox="1"/>
          <p:nvPr/>
        </p:nvSpPr>
        <p:spPr>
          <a:xfrm>
            <a:off x="3233678" y="2731131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感谢您的聆听</a:t>
            </a:r>
            <a:endParaRPr lang="zh-CN" altLang="en-US" sz="44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M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98A8849-7284-48C4-B7DA-90885FA9084C}"/>
              </a:ext>
            </a:extLst>
          </p:cNvPr>
          <p:cNvCxnSpPr>
            <a:cxnSpLocks/>
          </p:cNvCxnSpPr>
          <p:nvPr/>
        </p:nvCxnSpPr>
        <p:spPr>
          <a:xfrm>
            <a:off x="3342640" y="2524756"/>
            <a:ext cx="5470148" cy="0"/>
          </a:xfrm>
          <a:prstGeom prst="line">
            <a:avLst/>
          </a:prstGeom>
          <a:ln w="76200">
            <a:solidFill>
              <a:srgbClr val="EAC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0C1E283-9ED2-4F6C-99C1-757E552A387D}"/>
              </a:ext>
            </a:extLst>
          </p:cNvPr>
          <p:cNvSpPr txBox="1"/>
          <p:nvPr/>
        </p:nvSpPr>
        <p:spPr>
          <a:xfrm>
            <a:off x="5490709" y="571385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汇报人：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M" panose="00020600040101010101" pitchFamily="18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853CDE7-7985-49FE-8C23-D05EDA6F4EB4}"/>
              </a:ext>
            </a:extLst>
          </p:cNvPr>
          <p:cNvCxnSpPr>
            <a:cxnSpLocks/>
          </p:cNvCxnSpPr>
          <p:nvPr/>
        </p:nvCxnSpPr>
        <p:spPr>
          <a:xfrm>
            <a:off x="3342640" y="4211316"/>
            <a:ext cx="5470148" cy="0"/>
          </a:xfrm>
          <a:prstGeom prst="line">
            <a:avLst/>
          </a:prstGeom>
          <a:ln w="76200">
            <a:solidFill>
              <a:srgbClr val="EAC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55176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8" y="0"/>
            <a:ext cx="3425125" cy="68783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0319" y="3236450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223C6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H" panose="00020600040101010101" pitchFamily="18" charset="-122"/>
              </a:rPr>
              <a:t>02  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H" panose="00020600040101010101" pitchFamily="18" charset="-122"/>
              </a:rPr>
              <a:t>项目研究进度</a:t>
            </a:r>
          </a:p>
        </p:txBody>
      </p:sp>
      <p:sp>
        <p:nvSpPr>
          <p:cNvPr id="27" name="tupian"/>
          <p:cNvSpPr/>
          <p:nvPr/>
        </p:nvSpPr>
        <p:spPr>
          <a:xfrm>
            <a:off x="3970019" y="-4445080"/>
            <a:ext cx="4378314" cy="4236720"/>
          </a:xfrm>
          <a:prstGeom prst="roundRect">
            <a:avLst>
              <a:gd name="adj" fmla="val 99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gradFill>
                  <a:gsLst>
                    <a:gs pos="0">
                      <a:srgbClr val="2D508F"/>
                    </a:gs>
                    <a:gs pos="100000">
                      <a:srgbClr val="254275"/>
                    </a:gs>
                  </a:gsLst>
                  <a:lin ang="54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01</a:t>
            </a:r>
          </a:p>
          <a:p>
            <a:pPr algn="ctr"/>
            <a:r>
              <a:rPr lang="en-US" altLang="zh-CN" dirty="0">
                <a:solidFill>
                  <a:srgbClr val="EAC89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——</a:t>
            </a:r>
          </a:p>
          <a:p>
            <a:pPr algn="ct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B" panose="00020600040101010101" pitchFamily="18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690299" y="-1461521"/>
            <a:ext cx="293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2D508F"/>
                    </a:gs>
                    <a:gs pos="100000">
                      <a:srgbClr val="254275"/>
                    </a:gs>
                  </a:gsLst>
                  <a:lin ang="54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矩阵乘分享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B" panose="00020600040101010101" pitchFamily="18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1588" y="7336191"/>
            <a:ext cx="12192000" cy="1046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5" name="!!2"/>
          <p:cNvGrpSpPr/>
          <p:nvPr/>
        </p:nvGrpSpPr>
        <p:grpSpPr>
          <a:xfrm>
            <a:off x="4441674" y="7611481"/>
            <a:ext cx="3371828" cy="400110"/>
            <a:chOff x="8577582" y="5863115"/>
            <a:chExt cx="3371828" cy="40011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582" y="5867885"/>
              <a:ext cx="878838" cy="326216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456420" y="5863115"/>
              <a:ext cx="249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2E73B3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阿里巴巴普惠体 M" panose="00020600040101010101" pitchFamily="18" charset="-122"/>
                </a:rPr>
                <a:t>超算与并行计算团队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470408" y="9431558"/>
            <a:ext cx="177800" cy="589280"/>
          </a:xfrm>
          <a:prstGeom prst="rect">
            <a:avLst/>
          </a:prstGeom>
          <a:solidFill>
            <a:srgbClr val="2E7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831228" y="9310699"/>
            <a:ext cx="310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汇报人：周广森</a:t>
            </a:r>
            <a:endParaRPr lang="en-US" altLang="zh-CN" sz="2400" dirty="0">
              <a:solidFill>
                <a:srgbClr val="2E73B3"/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M" panose="00020600040101010101" pitchFamily="18" charset="-122"/>
            </a:endParaRPr>
          </a:p>
          <a:p>
            <a:r>
              <a:rPr lang="en-US" altLang="zh-CN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2022</a:t>
            </a:r>
            <a:r>
              <a:rPr lang="zh-CN" altLang="en-US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年</a:t>
            </a:r>
            <a:r>
              <a:rPr lang="en-US" altLang="zh-CN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4</a:t>
            </a:r>
            <a:r>
              <a:rPr lang="zh-CN" altLang="en-US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月</a:t>
            </a:r>
            <a:r>
              <a:rPr lang="en-US" altLang="zh-CN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14</a:t>
            </a:r>
            <a:r>
              <a:rPr lang="zh-CN" altLang="en-US" sz="2400" dirty="0">
                <a:solidFill>
                  <a:srgbClr val="2E73B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日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>
            <a:fillRect/>
          </a:stretch>
        </p:blipFill>
        <p:spPr>
          <a:xfrm>
            <a:off x="8636000" y="397782"/>
            <a:ext cx="3103880" cy="756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6984922-A955-2B9A-F2D7-48BEC435AFA2}"/>
              </a:ext>
            </a:extLst>
          </p:cNvPr>
          <p:cNvSpPr txBox="1"/>
          <p:nvPr/>
        </p:nvSpPr>
        <p:spPr>
          <a:xfrm>
            <a:off x="5099725" y="1651207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223C6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H" panose="00020600040101010101" pitchFamily="18" charset="-122"/>
              </a:rPr>
              <a:t>01  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H" panose="00020600040101010101" pitchFamily="18" charset="-122"/>
              </a:rPr>
              <a:t>项目研究内容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F49017-484F-3EBE-7B0E-0EAD50A4201A}"/>
              </a:ext>
            </a:extLst>
          </p:cNvPr>
          <p:cNvSpPr txBox="1"/>
          <p:nvPr/>
        </p:nvSpPr>
        <p:spPr>
          <a:xfrm>
            <a:off x="5090319" y="4734010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223C6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H" panose="00020600040101010101" pitchFamily="18" charset="-122"/>
              </a:rPr>
              <a:t>03  </a:t>
            </a:r>
            <a:r>
              <a:rPr lang="zh-CN" altLang="en-US" sz="4400" dirty="0">
                <a:solidFill>
                  <a:srgbClr val="223C6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H" panose="00020600040101010101" pitchFamily="18" charset="-122"/>
              </a:rPr>
              <a:t>后期项目安排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阿里巴巴普惠体 H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5DBF75-6A27-48A2-85EC-2867CD2F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9494424-28C3-42C3-AADB-A1749EE8845D}"/>
              </a:ext>
            </a:extLst>
          </p:cNvPr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77A910-2698-4675-8E13-BB0480A212F4}"/>
              </a:ext>
            </a:extLst>
          </p:cNvPr>
          <p:cNvSpPr/>
          <p:nvPr/>
        </p:nvSpPr>
        <p:spPr>
          <a:xfrm>
            <a:off x="0" y="0"/>
            <a:ext cx="12192000" cy="5811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457B">
                  <a:alpha val="93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DF6DA12-3BF3-4282-8A99-0E59194DBFFB}"/>
              </a:ext>
            </a:extLst>
          </p:cNvPr>
          <p:cNvSpPr/>
          <p:nvPr/>
        </p:nvSpPr>
        <p:spPr>
          <a:xfrm>
            <a:off x="3906843" y="756920"/>
            <a:ext cx="4378314" cy="4236720"/>
          </a:xfrm>
          <a:prstGeom prst="roundRect">
            <a:avLst>
              <a:gd name="adj" fmla="val 99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gradFill>
                  <a:gsLst>
                    <a:gs pos="0">
                      <a:srgbClr val="2D508F"/>
                    </a:gs>
                    <a:gs pos="100000">
                      <a:srgbClr val="254275"/>
                    </a:gs>
                  </a:gsLst>
                  <a:lin ang="54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01</a:t>
            </a:r>
          </a:p>
          <a:p>
            <a:pPr algn="ctr"/>
            <a:r>
              <a:rPr lang="en-US" altLang="zh-CN" dirty="0">
                <a:solidFill>
                  <a:srgbClr val="EAC89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——</a:t>
            </a:r>
          </a:p>
          <a:p>
            <a:pPr algn="ctr"/>
            <a:r>
              <a:rPr lang="zh-CN" altLang="en-US" sz="2400" dirty="0">
                <a:gradFill>
                  <a:gsLst>
                    <a:gs pos="0">
                      <a:srgbClr val="2D508F"/>
                    </a:gs>
                    <a:gs pos="100000">
                      <a:srgbClr val="254275"/>
                    </a:gs>
                  </a:gsLst>
                  <a:lin ang="54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项目研究内容</a:t>
            </a:r>
            <a:endParaRPr lang="en-US" altLang="zh-CN" sz="2400" dirty="0">
              <a:gradFill>
                <a:gsLst>
                  <a:gs pos="0">
                    <a:srgbClr val="2D508F"/>
                  </a:gs>
                  <a:gs pos="100000">
                    <a:srgbClr val="254275"/>
                  </a:gs>
                </a:gsLst>
                <a:lin ang="5400000" scaled="0"/>
              </a:gradFill>
              <a:latin typeface="黑体" panose="02010609060101010101" pitchFamily="49" charset="-122"/>
              <a:ea typeface="黑体" panose="02010609060101010101" pitchFamily="49" charset="-122"/>
              <a:cs typeface="阿里巴巴普惠体 B" panose="00020600040101010101" pitchFamily="18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DE16F2A-2D9D-22A5-5BD7-461DA2940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4635500" y="5956759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0B90132-124C-4C5C-BB36-D13BB7C3A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如何复制幻灯片？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2471DC7-6DC5-024A-211A-73C0AE95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096" y="2166937"/>
            <a:ext cx="4124325" cy="2524125"/>
          </a:xfrm>
          <a:prstGeom prst="rect">
            <a:avLst/>
          </a:prstGeom>
        </p:spPr>
      </p:pic>
      <p:sp>
        <p:nvSpPr>
          <p:cNvPr id="9" name="标题 2">
            <a:extLst>
              <a:ext uri="{FF2B5EF4-FFF2-40B4-BE49-F238E27FC236}">
                <a16:creationId xmlns:a16="http://schemas.microsoft.com/office/drawing/2014/main" id="{0577F4CB-5193-F4FD-B630-F36E4196BAB7}"/>
              </a:ext>
            </a:extLst>
          </p:cNvPr>
          <p:cNvSpPr txBox="1">
            <a:spLocks/>
          </p:cNvSpPr>
          <p:nvPr/>
        </p:nvSpPr>
        <p:spPr>
          <a:xfrm>
            <a:off x="2626006" y="5251463"/>
            <a:ext cx="6939987" cy="687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在左侧点击选中后</a:t>
            </a:r>
            <a:r>
              <a:rPr lang="en-US" altLang="zh-CN" dirty="0" err="1"/>
              <a:t>Ctrl+D</a:t>
            </a:r>
            <a:r>
              <a:rPr lang="zh-CN" altLang="en-US" dirty="0"/>
              <a:t>即可复制</a:t>
            </a:r>
          </a:p>
        </p:txBody>
      </p:sp>
    </p:spTree>
    <p:extLst>
      <p:ext uri="{BB962C8B-B14F-4D97-AF65-F5344CB8AC3E}">
        <p14:creationId xmlns:p14="http://schemas.microsoft.com/office/powerpoint/2010/main" val="338154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AB8E-9124-6791-41F5-7CFB82188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E282495-96EF-1628-7F0E-2812C076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133037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5DBF75-6A27-48A2-85EC-2867CD2F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9494424-28C3-42C3-AADB-A1749EE8845D}"/>
              </a:ext>
            </a:extLst>
          </p:cNvPr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77A910-2698-4675-8E13-BB0480A212F4}"/>
              </a:ext>
            </a:extLst>
          </p:cNvPr>
          <p:cNvSpPr/>
          <p:nvPr/>
        </p:nvSpPr>
        <p:spPr>
          <a:xfrm>
            <a:off x="0" y="0"/>
            <a:ext cx="12192000" cy="5811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457B">
                  <a:alpha val="93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DF6DA12-3BF3-4282-8A99-0E59194DBFFB}"/>
              </a:ext>
            </a:extLst>
          </p:cNvPr>
          <p:cNvSpPr/>
          <p:nvPr/>
        </p:nvSpPr>
        <p:spPr>
          <a:xfrm>
            <a:off x="3906843" y="756920"/>
            <a:ext cx="4378314" cy="4236720"/>
          </a:xfrm>
          <a:prstGeom prst="roundRect">
            <a:avLst>
              <a:gd name="adj" fmla="val 99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gradFill>
                  <a:gsLst>
                    <a:gs pos="0">
                      <a:srgbClr val="2D508F"/>
                    </a:gs>
                    <a:gs pos="100000">
                      <a:srgbClr val="254275"/>
                    </a:gs>
                  </a:gsLst>
                  <a:lin ang="54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02</a:t>
            </a:r>
          </a:p>
          <a:p>
            <a:pPr algn="ctr"/>
            <a:r>
              <a:rPr lang="en-US" altLang="zh-CN" dirty="0">
                <a:solidFill>
                  <a:srgbClr val="EAC89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——</a:t>
            </a:r>
          </a:p>
          <a:p>
            <a:pPr algn="ctr"/>
            <a:r>
              <a:rPr lang="zh-CN" altLang="en-US" sz="2400" dirty="0">
                <a:gradFill>
                  <a:gsLst>
                    <a:gs pos="0">
                      <a:srgbClr val="2D508F"/>
                    </a:gs>
                    <a:gs pos="100000">
                      <a:srgbClr val="254275"/>
                    </a:gs>
                  </a:gsLst>
                  <a:lin ang="54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项目研究进度</a:t>
            </a:r>
            <a:endParaRPr lang="en-US" altLang="zh-CN" sz="2400" dirty="0">
              <a:gradFill>
                <a:gsLst>
                  <a:gs pos="0">
                    <a:srgbClr val="2D508F"/>
                  </a:gs>
                  <a:gs pos="100000">
                    <a:srgbClr val="254275"/>
                  </a:gs>
                </a:gsLst>
                <a:lin ang="5400000" scaled="0"/>
              </a:gradFill>
              <a:latin typeface="黑体" panose="02010609060101010101" pitchFamily="49" charset="-122"/>
              <a:ea typeface="黑体" panose="02010609060101010101" pitchFamily="49" charset="-122"/>
              <a:cs typeface="阿里巴巴普惠体 B" panose="00020600040101010101" pitchFamily="18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DE16F2A-2D9D-22A5-5BD7-461DA2940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4635500" y="5956759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F1F1F-BDCE-4BF5-5858-1C119928F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09DE892-ADC7-E129-FAF1-EE9E1406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127476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5DBF75-6A27-48A2-85EC-2867CD2F6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9494424-28C3-42C3-AADB-A1749EE8845D}"/>
              </a:ext>
            </a:extLst>
          </p:cNvPr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77A910-2698-4675-8E13-BB0480A212F4}"/>
              </a:ext>
            </a:extLst>
          </p:cNvPr>
          <p:cNvSpPr/>
          <p:nvPr/>
        </p:nvSpPr>
        <p:spPr>
          <a:xfrm>
            <a:off x="0" y="0"/>
            <a:ext cx="12192000" cy="5811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27457B">
                  <a:alpha val="93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DF6DA12-3BF3-4282-8A99-0E59194DBFFB}"/>
              </a:ext>
            </a:extLst>
          </p:cNvPr>
          <p:cNvSpPr/>
          <p:nvPr/>
        </p:nvSpPr>
        <p:spPr>
          <a:xfrm>
            <a:off x="3906843" y="756920"/>
            <a:ext cx="4378314" cy="4236720"/>
          </a:xfrm>
          <a:prstGeom prst="roundRect">
            <a:avLst>
              <a:gd name="adj" fmla="val 99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800" dirty="0">
                <a:gradFill>
                  <a:gsLst>
                    <a:gs pos="0">
                      <a:srgbClr val="2D508F"/>
                    </a:gs>
                    <a:gs pos="100000">
                      <a:srgbClr val="254275"/>
                    </a:gs>
                  </a:gsLst>
                  <a:lin ang="54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03</a:t>
            </a:r>
          </a:p>
          <a:p>
            <a:pPr algn="ctr"/>
            <a:r>
              <a:rPr lang="en-US" altLang="zh-CN" dirty="0">
                <a:solidFill>
                  <a:srgbClr val="EAC89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阿里巴巴普惠体 M" panose="00020600040101010101" pitchFamily="18" charset="-122"/>
              </a:rPr>
              <a:t>——</a:t>
            </a:r>
          </a:p>
          <a:p>
            <a:pPr algn="ctr"/>
            <a:r>
              <a:rPr lang="zh-CN" altLang="en-US" sz="2400" dirty="0">
                <a:gradFill>
                  <a:gsLst>
                    <a:gs pos="0">
                      <a:srgbClr val="2D508F"/>
                    </a:gs>
                    <a:gs pos="100000">
                      <a:srgbClr val="254275"/>
                    </a:gs>
                  </a:gsLst>
                  <a:lin ang="5400000"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阿里巴巴普惠体 B" panose="00020600040101010101" pitchFamily="18" charset="-122"/>
              </a:rPr>
              <a:t>后期项目安排</a:t>
            </a:r>
            <a:endParaRPr lang="en-US" altLang="zh-CN" sz="2400" dirty="0">
              <a:gradFill>
                <a:gsLst>
                  <a:gs pos="0">
                    <a:srgbClr val="2D508F"/>
                  </a:gs>
                  <a:gs pos="100000">
                    <a:srgbClr val="254275"/>
                  </a:gs>
                </a:gsLst>
                <a:lin ang="5400000" scaled="0"/>
              </a:gradFill>
              <a:latin typeface="黑体" panose="02010609060101010101" pitchFamily="49" charset="-122"/>
              <a:ea typeface="黑体" panose="02010609060101010101" pitchFamily="49" charset="-122"/>
              <a:cs typeface="阿里巴巴普惠体 B" panose="00020600040101010101" pitchFamily="18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DE16F2A-2D9D-22A5-5BD7-461DA2940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>
          <a:xfrm>
            <a:off x="4635500" y="5956759"/>
            <a:ext cx="3103880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ED317-4AA6-C309-FF4C-52ADD55A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C8B6209-525B-6FF6-F7E5-90CB47B65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415013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193</Words>
  <Application>Microsoft Office PowerPoint</Application>
  <PresentationFormat>宽屏</PresentationFormat>
  <Paragraphs>41</Paragraphs>
  <Slides>12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等线</vt:lpstr>
      <vt:lpstr>等线 Light</vt:lpstr>
      <vt:lpstr>黑体</vt:lpstr>
      <vt:lpstr>微软雅黑</vt:lpstr>
      <vt:lpstr>Arial</vt:lpstr>
      <vt:lpstr>Office 主题​​</vt:lpstr>
      <vt:lpstr>请输入标题</vt:lpstr>
      <vt:lpstr>PowerPoint 演示文稿</vt:lpstr>
      <vt:lpstr>PowerPoint 演示文稿</vt:lpstr>
      <vt:lpstr>如何复制幻灯片？</vt:lpstr>
      <vt:lpstr>请输入标题</vt:lpstr>
      <vt:lpstr>PowerPoint 演示文稿</vt:lpstr>
      <vt:lpstr>请输入标题</vt:lpstr>
      <vt:lpstr>PowerPoint 演示文稿</vt:lpstr>
      <vt:lpstr>请输入标题</vt:lpstr>
      <vt:lpstr>后期项目安排</vt:lpstr>
      <vt:lpstr>后期项目安排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夏 卓昭</dc:creator>
  <cp:lastModifiedBy>广森 周</cp:lastModifiedBy>
  <cp:revision>155</cp:revision>
  <dcterms:created xsi:type="dcterms:W3CDTF">2021-01-25T01:54:28Z</dcterms:created>
  <dcterms:modified xsi:type="dcterms:W3CDTF">2024-11-29T10:02:05Z</dcterms:modified>
</cp:coreProperties>
</file>